
<file path=[Content_Types].xml><?xml version="1.0" encoding="utf-8"?>
<Types xmlns="http://schemas.openxmlformats.org/package/2006/content-types">
  <Default Extension="jfif"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70" r:id="rId4"/>
    <p:sldId id="271" r:id="rId5"/>
    <p:sldId id="258" r:id="rId6"/>
    <p:sldId id="273" r:id="rId7"/>
    <p:sldId id="274" r:id="rId8"/>
    <p:sldId id="275" r:id="rId9"/>
    <p:sldId id="276" r:id="rId10"/>
    <p:sldId id="277" r:id="rId11"/>
    <p:sldId id="278" r:id="rId12"/>
    <p:sldId id="260" r:id="rId13"/>
    <p:sldId id="279" r:id="rId14"/>
    <p:sldId id="261" r:id="rId15"/>
    <p:sldId id="259" r:id="rId16"/>
    <p:sldId id="262" r:id="rId17"/>
    <p:sldId id="263" r:id="rId18"/>
    <p:sldId id="264" r:id="rId19"/>
    <p:sldId id="266" r:id="rId20"/>
    <p:sldId id="269" r:id="rId21"/>
    <p:sldId id="268" r:id="rId22"/>
    <p:sldId id="265" r:id="rId23"/>
    <p:sldId id="280" r:id="rId24"/>
    <p:sldId id="267"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27" autoAdjust="0"/>
    <p:restoredTop sz="94660"/>
  </p:normalViewPr>
  <p:slideViewPr>
    <p:cSldViewPr snapToGrid="0">
      <p:cViewPr varScale="1">
        <p:scale>
          <a:sx n="67" d="100"/>
          <a:sy n="67" d="100"/>
        </p:scale>
        <p:origin x="528"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3/1/2020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3/1/2020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3/1/2020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3/1/2020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3/1/2020</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f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2.xml"/><Relationship Id="rId4" Type="http://schemas.openxmlformats.org/officeDocument/2006/relationships/image" Target="../media/image13.jpg"/></Relationships>
</file>

<file path=ppt/slides/_rels/slide21.xml.rels><?xml version="1.0" encoding="UTF-8" standalone="yes"?>
<Relationships xmlns="http://schemas.openxmlformats.org/package/2006/relationships"><Relationship Id="rId8" Type="http://schemas.openxmlformats.org/officeDocument/2006/relationships/hyperlink" Target="https://en.wikipedia.org/wiki/Sanford_Meisner" TargetMode="External"/><Relationship Id="rId13" Type="http://schemas.openxmlformats.org/officeDocument/2006/relationships/hyperlink" Target="https://en.wikipedia.org/wiki/Harold_Clurman" TargetMode="External"/><Relationship Id="rId3" Type="http://schemas.openxmlformats.org/officeDocument/2006/relationships/hyperlink" Target="https://en.wikipedia.org/wiki/Roman_Bohnen" TargetMode="External"/><Relationship Id="rId7" Type="http://schemas.openxmlformats.org/officeDocument/2006/relationships/hyperlink" Target="https://en.wikipedia.org/wiki/Ruth_Nelson_(actress)" TargetMode="External"/><Relationship Id="rId12" Type="http://schemas.openxmlformats.org/officeDocument/2006/relationships/hyperlink" Target="https://en.wikipedia.org/wiki/Elia_Kazan" TargetMode="External"/><Relationship Id="rId2" Type="http://schemas.openxmlformats.org/officeDocument/2006/relationships/image" Target="../media/image14.jpg"/><Relationship Id="rId1" Type="http://schemas.openxmlformats.org/officeDocument/2006/relationships/slideLayout" Target="../slideLayouts/slideLayout2.xml"/><Relationship Id="rId6" Type="http://schemas.openxmlformats.org/officeDocument/2006/relationships/hyperlink" Target="https://en.wikipedia.org/wiki/Frances_Farmer" TargetMode="External"/><Relationship Id="rId11" Type="http://schemas.openxmlformats.org/officeDocument/2006/relationships/hyperlink" Target="https://en.wikipedia.org/wiki/Irwin_Shaw" TargetMode="External"/><Relationship Id="rId5" Type="http://schemas.openxmlformats.org/officeDocument/2006/relationships/hyperlink" Target="https://en.wikipedia.org/wiki/Leif_Erickson_(actor)" TargetMode="External"/><Relationship Id="rId10" Type="http://schemas.openxmlformats.org/officeDocument/2006/relationships/hyperlink" Target="https://en.wikipedia.org/wiki/Eleanor_Lynn" TargetMode="External"/><Relationship Id="rId4" Type="http://schemas.openxmlformats.org/officeDocument/2006/relationships/hyperlink" Target="https://en.wikipedia.org/wiki/Luther_Adler" TargetMode="External"/><Relationship Id="rId9" Type="http://schemas.openxmlformats.org/officeDocument/2006/relationships/hyperlink" Target="https://en.wikipedia.org/wiki/Phoebe_Brand" TargetMode="External"/><Relationship Id="rId14" Type="http://schemas.openxmlformats.org/officeDocument/2006/relationships/hyperlink" Target="https://en.wikipedia.org/wiki/Morris_Carnovsky"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fi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f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f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E1F8C6-8026-436B-AF40-9B37C283DFFC}"/>
              </a:ext>
            </a:extLst>
          </p:cNvPr>
          <p:cNvSpPr>
            <a:spLocks noGrp="1"/>
          </p:cNvSpPr>
          <p:nvPr>
            <p:ph type="ctrTitle"/>
          </p:nvPr>
        </p:nvSpPr>
        <p:spPr/>
        <p:txBody>
          <a:bodyPr/>
          <a:lstStyle/>
          <a:p>
            <a:r>
              <a:rPr lang="en-US" dirty="0"/>
              <a:t>THEATRICAL WORLDS</a:t>
            </a:r>
          </a:p>
        </p:txBody>
      </p:sp>
      <p:sp>
        <p:nvSpPr>
          <p:cNvPr id="3" name="Subtitle 2">
            <a:extLst>
              <a:ext uri="{FF2B5EF4-FFF2-40B4-BE49-F238E27FC236}">
                <a16:creationId xmlns:a16="http://schemas.microsoft.com/office/drawing/2014/main" id="{9B1F8E34-175B-4894-8E49-56EE104D9F6F}"/>
              </a:ext>
            </a:extLst>
          </p:cNvPr>
          <p:cNvSpPr>
            <a:spLocks noGrp="1"/>
          </p:cNvSpPr>
          <p:nvPr>
            <p:ph type="subTitle" idx="1"/>
          </p:nvPr>
        </p:nvSpPr>
        <p:spPr/>
        <p:txBody>
          <a:bodyPr/>
          <a:lstStyle/>
          <a:p>
            <a:r>
              <a:rPr lang="en-US" dirty="0"/>
              <a:t>	Edited by Charlie Mitchell</a:t>
            </a:r>
          </a:p>
          <a:p>
            <a:endParaRPr lang="en-US" dirty="0"/>
          </a:p>
        </p:txBody>
      </p:sp>
    </p:spTree>
    <p:extLst>
      <p:ext uri="{BB962C8B-B14F-4D97-AF65-F5344CB8AC3E}">
        <p14:creationId xmlns:p14="http://schemas.microsoft.com/office/powerpoint/2010/main" val="17400440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6E6E83-5F11-4AA1-9512-CA54AC25F25C}"/>
              </a:ext>
            </a:extLst>
          </p:cNvPr>
          <p:cNvSpPr>
            <a:spLocks noGrp="1"/>
          </p:cNvSpPr>
          <p:nvPr>
            <p:ph type="title"/>
          </p:nvPr>
        </p:nvSpPr>
        <p:spPr>
          <a:xfrm>
            <a:off x="1211800" y="71659"/>
            <a:ext cx="8911687" cy="1280890"/>
          </a:xfrm>
        </p:spPr>
        <p:txBody>
          <a:bodyPr/>
          <a:lstStyle/>
          <a:p>
            <a:r>
              <a:rPr lang="en-US" b="1" dirty="0">
                <a:solidFill>
                  <a:schemeClr val="tx1"/>
                </a:solidFill>
                <a:latin typeface="Calibri" panose="020F0502020204030204" pitchFamily="34" charset="0"/>
                <a:cs typeface="Calibri" panose="020F0502020204030204" pitchFamily="34" charset="0"/>
              </a:rPr>
              <a:t>The Holy or Profane Actor</a:t>
            </a:r>
          </a:p>
        </p:txBody>
      </p:sp>
      <p:sp>
        <p:nvSpPr>
          <p:cNvPr id="3" name="Content Placeholder 2">
            <a:extLst>
              <a:ext uri="{FF2B5EF4-FFF2-40B4-BE49-F238E27FC236}">
                <a16:creationId xmlns:a16="http://schemas.microsoft.com/office/drawing/2014/main" id="{FF288E98-CA24-4040-8BD7-804BCE674969}"/>
              </a:ext>
            </a:extLst>
          </p:cNvPr>
          <p:cNvSpPr>
            <a:spLocks noGrp="1"/>
          </p:cNvSpPr>
          <p:nvPr>
            <p:ph idx="1"/>
          </p:nvPr>
        </p:nvSpPr>
        <p:spPr>
          <a:xfrm>
            <a:off x="1952625" y="838199"/>
            <a:ext cx="9734550" cy="5019675"/>
          </a:xfrm>
        </p:spPr>
        <p:txBody>
          <a:bodyPr>
            <a:noAutofit/>
          </a:bodyPr>
          <a:lstStyle/>
          <a:p>
            <a:pPr>
              <a:defRPr/>
            </a:pPr>
            <a:r>
              <a:rPr lang="en-US" sz="2800" dirty="0">
                <a:solidFill>
                  <a:schemeClr val="tx1"/>
                </a:solidFill>
                <a:latin typeface="Calibri" panose="020F0502020204030204" pitchFamily="34" charset="0"/>
                <a:cs typeface="Calibri" panose="020F0502020204030204" pitchFamily="34" charset="0"/>
              </a:rPr>
              <a:t>Actors are sometimes revered and sometimes scorned.</a:t>
            </a:r>
          </a:p>
          <a:p>
            <a:pPr>
              <a:defRPr/>
            </a:pPr>
            <a:r>
              <a:rPr lang="en-US" sz="2800" dirty="0">
                <a:solidFill>
                  <a:schemeClr val="tx1"/>
                </a:solidFill>
                <a:latin typeface="Calibri" panose="020F0502020204030204" pitchFamily="34" charset="0"/>
                <a:cs typeface="Calibri" panose="020F0502020204030204" pitchFamily="34" charset="0"/>
              </a:rPr>
              <a:t>In many cultures, acting is a holy act.</a:t>
            </a:r>
          </a:p>
          <a:p>
            <a:pPr>
              <a:defRPr/>
            </a:pPr>
            <a:r>
              <a:rPr lang="en-US" sz="2800" dirty="0">
                <a:solidFill>
                  <a:schemeClr val="tx1"/>
                </a:solidFill>
                <a:latin typeface="Calibri" panose="020F0502020204030204" pitchFamily="34" charset="0"/>
                <a:cs typeface="Calibri" panose="020F0502020204030204" pitchFamily="34" charset="0"/>
              </a:rPr>
              <a:t>The ability to impersonate is considered a special power.</a:t>
            </a:r>
          </a:p>
          <a:p>
            <a:pPr>
              <a:defRPr/>
            </a:pPr>
            <a:r>
              <a:rPr lang="en-US" sz="2800" dirty="0">
                <a:solidFill>
                  <a:schemeClr val="tx1"/>
                </a:solidFill>
                <a:latin typeface="Calibri" panose="020F0502020204030204" pitchFamily="34" charset="0"/>
                <a:cs typeface="Calibri" panose="020F0502020204030204" pitchFamily="34" charset="0"/>
              </a:rPr>
              <a:t>In China one of the early words for actors also meant harlot.</a:t>
            </a:r>
          </a:p>
          <a:p>
            <a:pPr>
              <a:defRPr/>
            </a:pPr>
            <a:r>
              <a:rPr lang="en-US" sz="2800" dirty="0">
                <a:solidFill>
                  <a:schemeClr val="tx1"/>
                </a:solidFill>
                <a:latin typeface="Calibri" panose="020F0502020204030204" pitchFamily="34" charset="0"/>
                <a:cs typeface="Calibri" panose="020F0502020204030204" pitchFamily="34" charset="0"/>
              </a:rPr>
              <a:t>Elizabethan theatre banned women from the stage.</a:t>
            </a:r>
          </a:p>
          <a:p>
            <a:pPr>
              <a:defRPr/>
            </a:pPr>
            <a:r>
              <a:rPr lang="en-US" sz="2800" dirty="0">
                <a:solidFill>
                  <a:schemeClr val="tx1"/>
                </a:solidFill>
                <a:latin typeface="Calibri" panose="020F0502020204030204" pitchFamily="34" charset="0"/>
                <a:cs typeface="Calibri" panose="020F0502020204030204" pitchFamily="34" charset="0"/>
              </a:rPr>
              <a:t>1642-1660 during the Puritan rule, the theatre was seen as morally offensive and forbidden. </a:t>
            </a:r>
          </a:p>
          <a:p>
            <a:pPr>
              <a:defRPr/>
            </a:pPr>
            <a:r>
              <a:rPr lang="en-US" sz="2800" dirty="0">
                <a:solidFill>
                  <a:schemeClr val="tx1"/>
                </a:solidFill>
                <a:latin typeface="Calibri" panose="020F0502020204030204" pitchFamily="34" charset="0"/>
                <a:cs typeface="Calibri" panose="020F0502020204030204" pitchFamily="34" charset="0"/>
              </a:rPr>
              <a:t>Early female actor Nell Gwynn (1650-1687) Daughter of a brothel owner and mistress of King George II.</a:t>
            </a:r>
            <a:r>
              <a:rPr lang="en-US" sz="2800" dirty="0"/>
              <a:t> </a:t>
            </a:r>
          </a:p>
          <a:p>
            <a:pPr>
              <a:defRPr/>
            </a:pPr>
            <a:r>
              <a:rPr lang="en-US" sz="2800" dirty="0">
                <a:latin typeface="Calibri" panose="020F0502020204030204" pitchFamily="34" charset="0"/>
                <a:cs typeface="Calibri" panose="020F0502020204030204" pitchFamily="34" charset="0"/>
              </a:rPr>
              <a:t>First Female actress on the English stage was Margaret Hughes (1630 - 1719) playing Desdemona in 1660.</a:t>
            </a:r>
          </a:p>
        </p:txBody>
      </p:sp>
    </p:spTree>
    <p:extLst>
      <p:ext uri="{BB962C8B-B14F-4D97-AF65-F5344CB8AC3E}">
        <p14:creationId xmlns:p14="http://schemas.microsoft.com/office/powerpoint/2010/main" val="28915253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4F4FAE-4686-4757-8887-96ED22E1A959}"/>
              </a:ext>
            </a:extLst>
          </p:cNvPr>
          <p:cNvSpPr>
            <a:spLocks noGrp="1"/>
          </p:cNvSpPr>
          <p:nvPr>
            <p:ph type="title"/>
          </p:nvPr>
        </p:nvSpPr>
        <p:spPr/>
        <p:txBody>
          <a:bodyPr/>
          <a:lstStyle/>
          <a:p>
            <a:r>
              <a:rPr lang="en-US" b="1" dirty="0">
                <a:solidFill>
                  <a:schemeClr val="tx1"/>
                </a:solidFill>
                <a:latin typeface="Calibri" panose="020F0502020204030204" pitchFamily="34" charset="0"/>
                <a:cs typeface="Calibri" panose="020F0502020204030204" pitchFamily="34" charset="0"/>
              </a:rPr>
              <a:t>Acting Conventions </a:t>
            </a:r>
          </a:p>
        </p:txBody>
      </p:sp>
      <p:sp>
        <p:nvSpPr>
          <p:cNvPr id="3" name="Content Placeholder 2">
            <a:extLst>
              <a:ext uri="{FF2B5EF4-FFF2-40B4-BE49-F238E27FC236}">
                <a16:creationId xmlns:a16="http://schemas.microsoft.com/office/drawing/2014/main" id="{0D6D569F-AABE-44CF-AF8C-959B0734BDE8}"/>
              </a:ext>
            </a:extLst>
          </p:cNvPr>
          <p:cNvSpPr>
            <a:spLocks noGrp="1"/>
          </p:cNvSpPr>
          <p:nvPr>
            <p:ph idx="1"/>
          </p:nvPr>
        </p:nvSpPr>
        <p:spPr>
          <a:xfrm>
            <a:off x="2143125" y="1524000"/>
            <a:ext cx="9361487" cy="4387222"/>
          </a:xfrm>
        </p:spPr>
        <p:txBody>
          <a:bodyPr>
            <a:normAutofit/>
          </a:bodyPr>
          <a:lstStyle/>
          <a:p>
            <a:pPr>
              <a:defRPr/>
            </a:pPr>
            <a:r>
              <a:rPr lang="en-US" sz="2800" dirty="0">
                <a:solidFill>
                  <a:schemeClr val="tx1"/>
                </a:solidFill>
                <a:latin typeface="Calibri" panose="020F0502020204030204" pitchFamily="34" charset="0"/>
                <a:cs typeface="Calibri" panose="020F0502020204030204" pitchFamily="34" charset="0"/>
              </a:rPr>
              <a:t>Most acting involves interpreting a text.</a:t>
            </a:r>
          </a:p>
          <a:p>
            <a:pPr>
              <a:defRPr/>
            </a:pPr>
            <a:r>
              <a:rPr lang="en-US" sz="2800" dirty="0">
                <a:solidFill>
                  <a:schemeClr val="tx1"/>
                </a:solidFill>
                <a:latin typeface="Calibri" panose="020F0502020204030204" pitchFamily="34" charset="0"/>
                <a:cs typeface="Calibri" panose="020F0502020204030204" pitchFamily="34" charset="0"/>
              </a:rPr>
              <a:t>Actors from prior eras are melodramatic by our standards.</a:t>
            </a:r>
          </a:p>
          <a:p>
            <a:pPr>
              <a:defRPr/>
            </a:pPr>
            <a:r>
              <a:rPr lang="en-US" sz="2800" dirty="0">
                <a:solidFill>
                  <a:schemeClr val="tx1"/>
                </a:solidFill>
                <a:latin typeface="Calibri" panose="020F0502020204030204" pitchFamily="34" charset="0"/>
                <a:cs typeface="Calibri" panose="020F0502020204030204" pitchFamily="34" charset="0"/>
              </a:rPr>
              <a:t>There was a belief for centuries that there were universal forms of emotional expression or a generalized behavior. </a:t>
            </a:r>
          </a:p>
          <a:p>
            <a:pPr>
              <a:defRPr/>
            </a:pPr>
            <a:r>
              <a:rPr lang="en-US" sz="2800" dirty="0">
                <a:solidFill>
                  <a:schemeClr val="tx1"/>
                </a:solidFill>
                <a:latin typeface="Calibri" panose="020F0502020204030204" pitchFamily="34" charset="0"/>
                <a:cs typeface="Calibri" panose="020F0502020204030204" pitchFamily="34" charset="0"/>
              </a:rPr>
              <a:t>The acting style was very exaggerated in vocal and physical technique.</a:t>
            </a:r>
          </a:p>
          <a:p>
            <a:pPr>
              <a:defRPr/>
            </a:pPr>
            <a:r>
              <a:rPr lang="en-US" sz="2800" dirty="0">
                <a:solidFill>
                  <a:schemeClr val="tx1"/>
                </a:solidFill>
                <a:latin typeface="Calibri" panose="020F0502020204030204" pitchFamily="34" charset="0"/>
                <a:cs typeface="Calibri" panose="020F0502020204030204" pitchFamily="34" charset="0"/>
              </a:rPr>
              <a:t>Most actors had a particular “line of business” that they perfected. (Young Lover, Old Miser, etc.)</a:t>
            </a:r>
          </a:p>
          <a:p>
            <a:endParaRPr lang="en-US" dirty="0"/>
          </a:p>
        </p:txBody>
      </p:sp>
    </p:spTree>
    <p:extLst>
      <p:ext uri="{BB962C8B-B14F-4D97-AF65-F5344CB8AC3E}">
        <p14:creationId xmlns:p14="http://schemas.microsoft.com/office/powerpoint/2010/main" val="37578417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586043-69C4-472A-9B96-36AB4AA683E5}"/>
              </a:ext>
            </a:extLst>
          </p:cNvPr>
          <p:cNvSpPr>
            <a:spLocks noGrp="1"/>
          </p:cNvSpPr>
          <p:nvPr>
            <p:ph type="title"/>
          </p:nvPr>
        </p:nvSpPr>
        <p:spPr/>
        <p:txBody>
          <a:bodyPr/>
          <a:lstStyle/>
          <a:p>
            <a:r>
              <a:rPr lang="en-US" dirty="0"/>
              <a:t>A Brief History of Acting Theory</a:t>
            </a:r>
          </a:p>
        </p:txBody>
      </p:sp>
      <p:sp>
        <p:nvSpPr>
          <p:cNvPr id="3" name="Content Placeholder 2">
            <a:extLst>
              <a:ext uri="{FF2B5EF4-FFF2-40B4-BE49-F238E27FC236}">
                <a16:creationId xmlns:a16="http://schemas.microsoft.com/office/drawing/2014/main" id="{F5422492-3AF3-4C6E-9DF0-E86A3494FAC2}"/>
              </a:ext>
            </a:extLst>
          </p:cNvPr>
          <p:cNvSpPr>
            <a:spLocks noGrp="1"/>
          </p:cNvSpPr>
          <p:nvPr>
            <p:ph idx="1"/>
          </p:nvPr>
        </p:nvSpPr>
        <p:spPr>
          <a:xfrm>
            <a:off x="2421433" y="1264555"/>
            <a:ext cx="8915400" cy="4468536"/>
          </a:xfrm>
        </p:spPr>
        <p:txBody>
          <a:bodyPr/>
          <a:lstStyle/>
          <a:p>
            <a:r>
              <a:rPr lang="en-US" sz="2400" dirty="0"/>
              <a:t>Francois Delsarte (1811-1871) was a French singer and actor who developed the “Science of Applied Aesthetics”. </a:t>
            </a:r>
          </a:p>
          <a:p>
            <a:endParaRPr lang="en-US" dirty="0"/>
          </a:p>
        </p:txBody>
      </p:sp>
      <p:pic>
        <p:nvPicPr>
          <p:cNvPr id="5" name="Picture 4">
            <a:extLst>
              <a:ext uri="{FF2B5EF4-FFF2-40B4-BE49-F238E27FC236}">
                <a16:creationId xmlns:a16="http://schemas.microsoft.com/office/drawing/2014/main" id="{3E437FE6-3FC4-4971-B3B6-A03C00892B01}"/>
              </a:ext>
            </a:extLst>
          </p:cNvPr>
          <p:cNvPicPr>
            <a:picLocks noChangeAspect="1"/>
          </p:cNvPicPr>
          <p:nvPr/>
        </p:nvPicPr>
        <p:blipFill>
          <a:blip r:embed="rId2"/>
          <a:stretch>
            <a:fillRect/>
          </a:stretch>
        </p:blipFill>
        <p:spPr>
          <a:xfrm>
            <a:off x="6096000" y="2545445"/>
            <a:ext cx="2009302" cy="3111704"/>
          </a:xfrm>
          <a:prstGeom prst="rect">
            <a:avLst/>
          </a:prstGeom>
        </p:spPr>
      </p:pic>
      <p:sp>
        <p:nvSpPr>
          <p:cNvPr id="7" name="TextBox 6">
            <a:extLst>
              <a:ext uri="{FF2B5EF4-FFF2-40B4-BE49-F238E27FC236}">
                <a16:creationId xmlns:a16="http://schemas.microsoft.com/office/drawing/2014/main" id="{BD23E694-4EF0-4C87-8CB7-B06FDDDCF442}"/>
              </a:ext>
            </a:extLst>
          </p:cNvPr>
          <p:cNvSpPr txBox="1"/>
          <p:nvPr/>
        </p:nvSpPr>
        <p:spPr>
          <a:xfrm>
            <a:off x="6096000" y="5733091"/>
            <a:ext cx="2150813" cy="461665"/>
          </a:xfrm>
          <a:prstGeom prst="rect">
            <a:avLst/>
          </a:prstGeom>
          <a:noFill/>
        </p:spPr>
        <p:txBody>
          <a:bodyPr wrap="square" rtlCol="0">
            <a:spAutoFit/>
          </a:bodyPr>
          <a:lstStyle/>
          <a:p>
            <a:r>
              <a:rPr lang="en-US" sz="800" dirty="0"/>
              <a:t>Photo of Françoise Delsarte taken by Étienne </a:t>
            </a:r>
            <a:r>
              <a:rPr lang="en-US" sz="800" dirty="0" err="1"/>
              <a:t>Carjat</a:t>
            </a:r>
            <a:r>
              <a:rPr lang="en-US" sz="800" dirty="0"/>
              <a:t> in 1864. Courtesy of </a:t>
            </a:r>
            <a:r>
              <a:rPr lang="en-US" sz="800" dirty="0" err="1"/>
              <a:t>Bibliothéque</a:t>
            </a:r>
            <a:r>
              <a:rPr lang="en-US" sz="800" dirty="0"/>
              <a:t> </a:t>
            </a:r>
            <a:r>
              <a:rPr lang="en-US" sz="800" dirty="0" err="1"/>
              <a:t>Nationale</a:t>
            </a:r>
            <a:r>
              <a:rPr lang="en-US" sz="800" dirty="0"/>
              <a:t> de France</a:t>
            </a:r>
          </a:p>
        </p:txBody>
      </p:sp>
    </p:spTree>
    <p:extLst>
      <p:ext uri="{BB962C8B-B14F-4D97-AF65-F5344CB8AC3E}">
        <p14:creationId xmlns:p14="http://schemas.microsoft.com/office/powerpoint/2010/main" val="31737581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28D9D4-3873-40D2-BC89-99188BB5B665}"/>
              </a:ext>
            </a:extLst>
          </p:cNvPr>
          <p:cNvSpPr>
            <a:spLocks noGrp="1"/>
          </p:cNvSpPr>
          <p:nvPr>
            <p:ph type="title"/>
          </p:nvPr>
        </p:nvSpPr>
        <p:spPr/>
        <p:txBody>
          <a:bodyPr/>
          <a:lstStyle/>
          <a:p>
            <a:r>
              <a:rPr lang="en-US" dirty="0">
                <a:solidFill>
                  <a:srgbClr val="FF0000"/>
                </a:solidFill>
              </a:rPr>
              <a:t>Acting Conventions</a:t>
            </a:r>
          </a:p>
        </p:txBody>
      </p:sp>
      <p:sp>
        <p:nvSpPr>
          <p:cNvPr id="3" name="Content Placeholder 2">
            <a:extLst>
              <a:ext uri="{FF2B5EF4-FFF2-40B4-BE49-F238E27FC236}">
                <a16:creationId xmlns:a16="http://schemas.microsoft.com/office/drawing/2014/main" id="{69426F82-7858-4110-BCED-CC6033786562}"/>
              </a:ext>
            </a:extLst>
          </p:cNvPr>
          <p:cNvSpPr>
            <a:spLocks noGrp="1"/>
          </p:cNvSpPr>
          <p:nvPr>
            <p:ph idx="1"/>
          </p:nvPr>
        </p:nvSpPr>
        <p:spPr>
          <a:xfrm>
            <a:off x="2446600" y="1420534"/>
            <a:ext cx="8915400" cy="5315826"/>
          </a:xfrm>
        </p:spPr>
        <p:txBody>
          <a:bodyPr/>
          <a:lstStyle/>
          <a:p>
            <a:pPr>
              <a:defRPr/>
            </a:pPr>
            <a:r>
              <a:rPr lang="en-US" dirty="0"/>
              <a:t>Before 20th century, most acting was learned by apprenticeship.</a:t>
            </a:r>
          </a:p>
          <a:p>
            <a:pPr>
              <a:defRPr/>
            </a:pPr>
            <a:r>
              <a:rPr lang="en-US" dirty="0"/>
              <a:t>Francois Delsarte (1811-1871) set positions for each emotion, broken down into the smallest body parts and positions and coordinated with speech patterns. </a:t>
            </a:r>
          </a:p>
          <a:p>
            <a:pPr>
              <a:defRPr/>
            </a:pPr>
            <a:r>
              <a:rPr lang="en-US" dirty="0"/>
              <a:t>Steele MacKaye (1842-1894) Founded the American Academy of Dramatic Arts in 1884. (He was also a student of Francois Delsarte.) This was the beginning of formal acting training in America.</a:t>
            </a:r>
          </a:p>
        </p:txBody>
      </p:sp>
      <p:pic>
        <p:nvPicPr>
          <p:cNvPr id="5" name="Picture 4">
            <a:extLst>
              <a:ext uri="{FF2B5EF4-FFF2-40B4-BE49-F238E27FC236}">
                <a16:creationId xmlns:a16="http://schemas.microsoft.com/office/drawing/2014/main" id="{E297F29C-9386-4826-B929-E5020328E4B4}"/>
              </a:ext>
            </a:extLst>
          </p:cNvPr>
          <p:cNvPicPr>
            <a:picLocks noChangeAspect="1"/>
          </p:cNvPicPr>
          <p:nvPr/>
        </p:nvPicPr>
        <p:blipFill>
          <a:blip r:embed="rId2"/>
          <a:stretch>
            <a:fillRect/>
          </a:stretch>
        </p:blipFill>
        <p:spPr>
          <a:xfrm>
            <a:off x="2838704" y="3893558"/>
            <a:ext cx="1310472" cy="1938407"/>
          </a:xfrm>
          <a:prstGeom prst="rect">
            <a:avLst/>
          </a:prstGeom>
        </p:spPr>
      </p:pic>
      <p:sp>
        <p:nvSpPr>
          <p:cNvPr id="6" name="TextBox 5">
            <a:extLst>
              <a:ext uri="{FF2B5EF4-FFF2-40B4-BE49-F238E27FC236}">
                <a16:creationId xmlns:a16="http://schemas.microsoft.com/office/drawing/2014/main" id="{2F986182-E6D6-4BEF-82CB-17B28534381F}"/>
              </a:ext>
            </a:extLst>
          </p:cNvPr>
          <p:cNvSpPr txBox="1"/>
          <p:nvPr/>
        </p:nvSpPr>
        <p:spPr>
          <a:xfrm>
            <a:off x="2838704" y="5883915"/>
            <a:ext cx="1380506" cy="369332"/>
          </a:xfrm>
          <a:prstGeom prst="rect">
            <a:avLst/>
          </a:prstGeom>
          <a:noFill/>
        </p:spPr>
        <p:txBody>
          <a:bodyPr wrap="none" rtlCol="0">
            <a:spAutoFit/>
          </a:bodyPr>
          <a:lstStyle/>
          <a:p>
            <a:r>
              <a:rPr lang="en-US" sz="900" dirty="0"/>
              <a:t>Steele MacKaye</a:t>
            </a:r>
          </a:p>
          <a:p>
            <a:pPr algn="ctr"/>
            <a:r>
              <a:rPr lang="en-US" sz="900" dirty="0"/>
              <a:t>Photo from Wikipedia</a:t>
            </a:r>
          </a:p>
        </p:txBody>
      </p:sp>
    </p:spTree>
    <p:extLst>
      <p:ext uri="{BB962C8B-B14F-4D97-AF65-F5344CB8AC3E}">
        <p14:creationId xmlns:p14="http://schemas.microsoft.com/office/powerpoint/2010/main" val="29732594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B1C514-41A6-4B94-B361-198BEBEB9F8B}"/>
              </a:ext>
            </a:extLst>
          </p:cNvPr>
          <p:cNvSpPr>
            <a:spLocks noGrp="1"/>
          </p:cNvSpPr>
          <p:nvPr>
            <p:ph type="title"/>
          </p:nvPr>
        </p:nvSpPr>
        <p:spPr>
          <a:xfrm>
            <a:off x="2592925" y="624110"/>
            <a:ext cx="8911687" cy="5491464"/>
          </a:xfrm>
        </p:spPr>
        <p:txBody>
          <a:bodyPr/>
          <a:lstStyle/>
          <a:p>
            <a:r>
              <a:rPr lang="en-US" dirty="0">
                <a:solidFill>
                  <a:srgbClr val="FF0000"/>
                </a:solidFill>
              </a:rPr>
              <a:t>A Brief History of Acting Theory</a:t>
            </a:r>
          </a:p>
        </p:txBody>
      </p:sp>
      <p:pic>
        <p:nvPicPr>
          <p:cNvPr id="4" name="Picture 4">
            <a:extLst>
              <a:ext uri="{FF2B5EF4-FFF2-40B4-BE49-F238E27FC236}">
                <a16:creationId xmlns:a16="http://schemas.microsoft.com/office/drawing/2014/main" id="{C2DD27F3-B754-4D63-8C46-C34B9C1A4884}"/>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765572" y="1480990"/>
            <a:ext cx="3330428" cy="4086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pic>
        <p:nvPicPr>
          <p:cNvPr id="5" name="Picture 5">
            <a:extLst>
              <a:ext uri="{FF2B5EF4-FFF2-40B4-BE49-F238E27FC236}">
                <a16:creationId xmlns:a16="http://schemas.microsoft.com/office/drawing/2014/main" id="{89469DC6-E647-4439-969D-781E3027D97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44239" y="1628864"/>
            <a:ext cx="4191000" cy="1508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
        <p:nvSpPr>
          <p:cNvPr id="3" name="TextBox 2">
            <a:extLst>
              <a:ext uri="{FF2B5EF4-FFF2-40B4-BE49-F238E27FC236}">
                <a16:creationId xmlns:a16="http://schemas.microsoft.com/office/drawing/2014/main" id="{1AF75131-3028-40A5-84B8-319316626B10}"/>
              </a:ext>
            </a:extLst>
          </p:cNvPr>
          <p:cNvSpPr txBox="1"/>
          <p:nvPr/>
        </p:nvSpPr>
        <p:spPr>
          <a:xfrm>
            <a:off x="2765572" y="5567902"/>
            <a:ext cx="3503075" cy="369332"/>
          </a:xfrm>
          <a:prstGeom prst="rect">
            <a:avLst/>
          </a:prstGeom>
          <a:noFill/>
        </p:spPr>
        <p:txBody>
          <a:bodyPr wrap="square" rtlCol="0">
            <a:spAutoFit/>
          </a:bodyPr>
          <a:lstStyle/>
          <a:p>
            <a:r>
              <a:rPr lang="en-US" sz="900" dirty="0"/>
              <a:t>Photo from </a:t>
            </a:r>
            <a:r>
              <a:rPr lang="en-US" sz="900" u="sng" dirty="0"/>
              <a:t>The World of Theatre Tradition and Innovation</a:t>
            </a:r>
            <a:r>
              <a:rPr lang="en-US" sz="900" dirty="0"/>
              <a:t> by Mira </a:t>
            </a:r>
            <a:r>
              <a:rPr lang="en-US" sz="900" dirty="0" err="1"/>
              <a:t>Felner</a:t>
            </a:r>
            <a:r>
              <a:rPr lang="en-US" sz="900" dirty="0"/>
              <a:t> and Claudia Orenstein</a:t>
            </a:r>
          </a:p>
        </p:txBody>
      </p:sp>
    </p:spTree>
    <p:extLst>
      <p:ext uri="{BB962C8B-B14F-4D97-AF65-F5344CB8AC3E}">
        <p14:creationId xmlns:p14="http://schemas.microsoft.com/office/powerpoint/2010/main" val="34700664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D383AA-2013-4CF7-A533-9036597EF670}"/>
              </a:ext>
            </a:extLst>
          </p:cNvPr>
          <p:cNvSpPr>
            <a:spLocks noGrp="1"/>
          </p:cNvSpPr>
          <p:nvPr>
            <p:ph type="title"/>
          </p:nvPr>
        </p:nvSpPr>
        <p:spPr>
          <a:xfrm>
            <a:off x="2592925" y="624109"/>
            <a:ext cx="8911687" cy="5885747"/>
          </a:xfrm>
        </p:spPr>
        <p:txBody>
          <a:bodyPr/>
          <a:lstStyle/>
          <a:p>
            <a:r>
              <a:rPr lang="en-US" dirty="0"/>
              <a:t>The Stanislavski Revolution</a:t>
            </a:r>
          </a:p>
        </p:txBody>
      </p:sp>
      <p:pic>
        <p:nvPicPr>
          <p:cNvPr id="5" name="Content Placeholder 4">
            <a:extLst>
              <a:ext uri="{FF2B5EF4-FFF2-40B4-BE49-F238E27FC236}">
                <a16:creationId xmlns:a16="http://schemas.microsoft.com/office/drawing/2014/main" id="{157255FD-56F0-4AAC-8127-C303EE5F14DB}"/>
              </a:ext>
            </a:extLst>
          </p:cNvPr>
          <p:cNvPicPr>
            <a:picLocks noGrp="1" noChangeAspect="1"/>
          </p:cNvPicPr>
          <p:nvPr>
            <p:ph idx="1"/>
          </p:nvPr>
        </p:nvPicPr>
        <p:blipFill>
          <a:blip r:embed="rId2"/>
          <a:stretch>
            <a:fillRect/>
          </a:stretch>
        </p:blipFill>
        <p:spPr>
          <a:xfrm>
            <a:off x="2752316" y="1787554"/>
            <a:ext cx="2764419" cy="3778250"/>
          </a:xfrm>
        </p:spPr>
      </p:pic>
      <p:sp>
        <p:nvSpPr>
          <p:cNvPr id="7" name="TextBox 6">
            <a:extLst>
              <a:ext uri="{FF2B5EF4-FFF2-40B4-BE49-F238E27FC236}">
                <a16:creationId xmlns:a16="http://schemas.microsoft.com/office/drawing/2014/main" id="{BFBA750D-CD90-4735-ABB2-870A758A898B}"/>
              </a:ext>
            </a:extLst>
          </p:cNvPr>
          <p:cNvSpPr txBox="1"/>
          <p:nvPr/>
        </p:nvSpPr>
        <p:spPr>
          <a:xfrm>
            <a:off x="5516735" y="1787554"/>
            <a:ext cx="4689447" cy="2308324"/>
          </a:xfrm>
          <a:prstGeom prst="rect">
            <a:avLst/>
          </a:prstGeom>
          <a:noFill/>
        </p:spPr>
        <p:txBody>
          <a:bodyPr wrap="square" rtlCol="0">
            <a:spAutoFit/>
          </a:bodyPr>
          <a:lstStyle/>
          <a:p>
            <a:r>
              <a:rPr lang="en-US" dirty="0"/>
              <a:t>Constantine Stanislavski (1863-1938): A Russian actor and director. His ongoing “system” of techniques would go on to revolutionize twentieth-century acting. He applied science to acting and believed the actor’s lab was the studio not the performance hall. </a:t>
            </a:r>
          </a:p>
          <a:p>
            <a:endParaRPr lang="en-US" dirty="0"/>
          </a:p>
        </p:txBody>
      </p:sp>
      <p:sp>
        <p:nvSpPr>
          <p:cNvPr id="8" name="TextBox 7">
            <a:extLst>
              <a:ext uri="{FF2B5EF4-FFF2-40B4-BE49-F238E27FC236}">
                <a16:creationId xmlns:a16="http://schemas.microsoft.com/office/drawing/2014/main" id="{670E35B2-3905-4C27-8E1C-A8A79A46A295}"/>
              </a:ext>
            </a:extLst>
          </p:cNvPr>
          <p:cNvSpPr txBox="1"/>
          <p:nvPr/>
        </p:nvSpPr>
        <p:spPr>
          <a:xfrm>
            <a:off x="2592925" y="5565804"/>
            <a:ext cx="2387192" cy="369332"/>
          </a:xfrm>
          <a:prstGeom prst="rect">
            <a:avLst/>
          </a:prstGeom>
          <a:noFill/>
        </p:spPr>
        <p:txBody>
          <a:bodyPr wrap="none" rtlCol="0">
            <a:spAutoFit/>
          </a:bodyPr>
          <a:lstStyle/>
          <a:p>
            <a:r>
              <a:rPr lang="en-US" sz="900" dirty="0"/>
              <a:t>Constantine Stanislavski</a:t>
            </a:r>
          </a:p>
          <a:p>
            <a:r>
              <a:rPr lang="en-US" sz="900" dirty="0"/>
              <a:t>Photo courtesy of Wikimedia Commons</a:t>
            </a:r>
          </a:p>
        </p:txBody>
      </p:sp>
    </p:spTree>
    <p:extLst>
      <p:ext uri="{BB962C8B-B14F-4D97-AF65-F5344CB8AC3E}">
        <p14:creationId xmlns:p14="http://schemas.microsoft.com/office/powerpoint/2010/main" val="41806301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61FFDC-8F05-4C90-B3A4-1E9B253E9273}"/>
              </a:ext>
            </a:extLst>
          </p:cNvPr>
          <p:cNvSpPr>
            <a:spLocks noGrp="1"/>
          </p:cNvSpPr>
          <p:nvPr>
            <p:ph type="title"/>
          </p:nvPr>
        </p:nvSpPr>
        <p:spPr/>
        <p:txBody>
          <a:bodyPr/>
          <a:lstStyle/>
          <a:p>
            <a:r>
              <a:rPr lang="en-US" dirty="0"/>
              <a:t>The Stanislavski Revolution</a:t>
            </a:r>
          </a:p>
        </p:txBody>
      </p:sp>
      <p:sp>
        <p:nvSpPr>
          <p:cNvPr id="3" name="Content Placeholder 2">
            <a:extLst>
              <a:ext uri="{FF2B5EF4-FFF2-40B4-BE49-F238E27FC236}">
                <a16:creationId xmlns:a16="http://schemas.microsoft.com/office/drawing/2014/main" id="{FDDEAFE4-249C-44FC-9C4A-F6D3243B507B}"/>
              </a:ext>
            </a:extLst>
          </p:cNvPr>
          <p:cNvSpPr>
            <a:spLocks noGrp="1"/>
          </p:cNvSpPr>
          <p:nvPr>
            <p:ph idx="1"/>
          </p:nvPr>
        </p:nvSpPr>
        <p:spPr>
          <a:xfrm>
            <a:off x="1609725" y="1762125"/>
            <a:ext cx="9894887" cy="4149097"/>
          </a:xfrm>
        </p:spPr>
        <p:txBody>
          <a:bodyPr/>
          <a:lstStyle/>
          <a:p>
            <a:pPr>
              <a:defRPr/>
            </a:pPr>
            <a:r>
              <a:rPr lang="en-US" sz="2400" dirty="0"/>
              <a:t>Stanislavski started the Moscow Art Theatre in 1897 with Vladimir </a:t>
            </a:r>
            <a:r>
              <a:rPr lang="en-US" sz="2400" dirty="0" err="1"/>
              <a:t>Nemirovich-Danchenko</a:t>
            </a:r>
            <a:r>
              <a:rPr lang="en-US" sz="2400" dirty="0"/>
              <a:t>. </a:t>
            </a:r>
          </a:p>
          <a:p>
            <a:pPr>
              <a:defRPr/>
            </a:pPr>
            <a:r>
              <a:rPr lang="en-US" sz="2400" dirty="0"/>
              <a:t>The firsts great success of this new theater was </a:t>
            </a:r>
            <a:r>
              <a:rPr lang="en-US" sz="2400" i="1" dirty="0"/>
              <a:t>The Seagull </a:t>
            </a:r>
            <a:r>
              <a:rPr lang="en-US" sz="2400" dirty="0"/>
              <a:t>by Anton Chekov. </a:t>
            </a:r>
          </a:p>
          <a:p>
            <a:endParaRPr lang="en-US" dirty="0"/>
          </a:p>
        </p:txBody>
      </p:sp>
      <p:pic>
        <p:nvPicPr>
          <p:cNvPr id="5" name="Picture 4">
            <a:extLst>
              <a:ext uri="{FF2B5EF4-FFF2-40B4-BE49-F238E27FC236}">
                <a16:creationId xmlns:a16="http://schemas.microsoft.com/office/drawing/2014/main" id="{13B9DB57-A752-4009-8A95-6E8199BCAC65}"/>
              </a:ext>
            </a:extLst>
          </p:cNvPr>
          <p:cNvPicPr>
            <a:picLocks noChangeAspect="1"/>
          </p:cNvPicPr>
          <p:nvPr/>
        </p:nvPicPr>
        <p:blipFill>
          <a:blip r:embed="rId2"/>
          <a:stretch>
            <a:fillRect/>
          </a:stretch>
        </p:blipFill>
        <p:spPr>
          <a:xfrm>
            <a:off x="3073907" y="3612299"/>
            <a:ext cx="2841118" cy="3260299"/>
          </a:xfrm>
          <a:prstGeom prst="rect">
            <a:avLst/>
          </a:prstGeom>
        </p:spPr>
      </p:pic>
      <p:sp>
        <p:nvSpPr>
          <p:cNvPr id="6" name="TextBox 5">
            <a:extLst>
              <a:ext uri="{FF2B5EF4-FFF2-40B4-BE49-F238E27FC236}">
                <a16:creationId xmlns:a16="http://schemas.microsoft.com/office/drawing/2014/main" id="{C122F99D-7CB8-4FEB-8D6C-E6ACF2886815}"/>
              </a:ext>
            </a:extLst>
          </p:cNvPr>
          <p:cNvSpPr txBox="1"/>
          <p:nvPr/>
        </p:nvSpPr>
        <p:spPr>
          <a:xfrm>
            <a:off x="2919832" y="5578678"/>
            <a:ext cx="2021707" cy="369332"/>
          </a:xfrm>
          <a:prstGeom prst="rect">
            <a:avLst/>
          </a:prstGeom>
          <a:noFill/>
        </p:spPr>
        <p:txBody>
          <a:bodyPr wrap="none" rtlCol="0">
            <a:spAutoFit/>
          </a:bodyPr>
          <a:lstStyle/>
          <a:p>
            <a:r>
              <a:rPr lang="en-US" sz="900" dirty="0"/>
              <a:t>Vladimir </a:t>
            </a:r>
            <a:r>
              <a:rPr lang="en-US" sz="900" dirty="0" err="1"/>
              <a:t>Nemirovich-Danchenko</a:t>
            </a:r>
            <a:endParaRPr lang="en-US" sz="900" dirty="0"/>
          </a:p>
          <a:p>
            <a:r>
              <a:rPr lang="en-US" sz="900" dirty="0"/>
              <a:t>Photo from Wikimedia Commons</a:t>
            </a:r>
          </a:p>
        </p:txBody>
      </p:sp>
    </p:spTree>
    <p:extLst>
      <p:ext uri="{BB962C8B-B14F-4D97-AF65-F5344CB8AC3E}">
        <p14:creationId xmlns:p14="http://schemas.microsoft.com/office/powerpoint/2010/main" val="19960024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C0DE99-D18B-4536-9A4E-FBDE902CC56F}"/>
              </a:ext>
            </a:extLst>
          </p:cNvPr>
          <p:cNvSpPr>
            <a:spLocks noGrp="1"/>
          </p:cNvSpPr>
          <p:nvPr>
            <p:ph type="title"/>
          </p:nvPr>
        </p:nvSpPr>
        <p:spPr/>
        <p:txBody>
          <a:bodyPr/>
          <a:lstStyle/>
          <a:p>
            <a:r>
              <a:rPr lang="en-US" dirty="0"/>
              <a:t>The Stanislavski Revolution</a:t>
            </a:r>
          </a:p>
        </p:txBody>
      </p:sp>
      <p:sp>
        <p:nvSpPr>
          <p:cNvPr id="3" name="Content Placeholder 2">
            <a:extLst>
              <a:ext uri="{FF2B5EF4-FFF2-40B4-BE49-F238E27FC236}">
                <a16:creationId xmlns:a16="http://schemas.microsoft.com/office/drawing/2014/main" id="{1D1F8D31-8520-4DF2-8BD1-95480968C2C4}"/>
              </a:ext>
            </a:extLst>
          </p:cNvPr>
          <p:cNvSpPr>
            <a:spLocks noGrp="1"/>
          </p:cNvSpPr>
          <p:nvPr>
            <p:ph idx="1"/>
          </p:nvPr>
        </p:nvSpPr>
        <p:spPr>
          <a:xfrm>
            <a:off x="914400" y="1628775"/>
            <a:ext cx="10590212" cy="4829175"/>
          </a:xfrm>
        </p:spPr>
        <p:txBody>
          <a:bodyPr>
            <a:normAutofit fontScale="92500"/>
          </a:bodyPr>
          <a:lstStyle/>
          <a:p>
            <a:pPr>
              <a:defRPr/>
            </a:pPr>
            <a:r>
              <a:rPr lang="en-US" sz="2600" dirty="0">
                <a:solidFill>
                  <a:schemeClr val="tx1"/>
                </a:solidFill>
                <a:latin typeface="Calibri" panose="020F0502020204030204" pitchFamily="34" charset="0"/>
                <a:cs typeface="Calibri" panose="020F0502020204030204" pitchFamily="34" charset="0"/>
              </a:rPr>
              <a:t>He sought triggers for emotion and natural behavior within the imaginary world of the play. </a:t>
            </a:r>
          </a:p>
          <a:p>
            <a:pPr>
              <a:defRPr/>
            </a:pPr>
            <a:r>
              <a:rPr lang="en-US" sz="2600" dirty="0">
                <a:solidFill>
                  <a:schemeClr val="tx1"/>
                </a:solidFill>
                <a:latin typeface="Calibri" panose="020F0502020204030204" pitchFamily="34" charset="0"/>
                <a:cs typeface="Calibri" panose="020F0502020204030204" pitchFamily="34" charset="0"/>
              </a:rPr>
              <a:t>He observed that we adapt our behavior to the conditions in which we find ourselves. He called these:</a:t>
            </a:r>
          </a:p>
          <a:p>
            <a:pPr lvl="1">
              <a:defRPr/>
            </a:pPr>
            <a:r>
              <a:rPr lang="en-US" sz="2200" dirty="0">
                <a:solidFill>
                  <a:schemeClr val="tx1"/>
                </a:solidFill>
                <a:latin typeface="Calibri" panose="020F0502020204030204" pitchFamily="34" charset="0"/>
                <a:cs typeface="Calibri" panose="020F0502020204030204" pitchFamily="34" charset="0"/>
              </a:rPr>
              <a:t>Given circumstances – Where, What, When, Who, Why. Most important is Who am I?</a:t>
            </a:r>
          </a:p>
          <a:p>
            <a:pPr>
              <a:defRPr/>
            </a:pPr>
            <a:r>
              <a:rPr lang="en-US" sz="2600" i="1" dirty="0">
                <a:latin typeface="Calibri" panose="020F0502020204030204" pitchFamily="34" charset="0"/>
                <a:cs typeface="Calibri" panose="020F0502020204030204" pitchFamily="34" charset="0"/>
              </a:rPr>
              <a:t>Magic if</a:t>
            </a:r>
            <a:r>
              <a:rPr lang="en-US" sz="2600" dirty="0">
                <a:latin typeface="Calibri" panose="020F0502020204030204" pitchFamily="34" charset="0"/>
                <a:cs typeface="Calibri" panose="020F0502020204030204" pitchFamily="34" charset="0"/>
              </a:rPr>
              <a:t>”– How would I behave IF I were this character in these circumstances? </a:t>
            </a:r>
          </a:p>
          <a:p>
            <a:pPr>
              <a:defRPr/>
            </a:pPr>
            <a:r>
              <a:rPr lang="en-US" sz="2600" dirty="0">
                <a:latin typeface="Calibri" panose="020F0502020204030204" pitchFamily="34" charset="0"/>
                <a:cs typeface="Calibri" panose="020F0502020204030204" pitchFamily="34" charset="0"/>
              </a:rPr>
              <a:t>The circumstances cause the character to desire a certain outcome which we call The Objective – the goal that drives the character. </a:t>
            </a:r>
          </a:p>
          <a:p>
            <a:pPr>
              <a:defRPr/>
            </a:pPr>
            <a:r>
              <a:rPr lang="en-US" sz="2600" dirty="0">
                <a:latin typeface="Calibri" panose="020F0502020204030204" pitchFamily="34" charset="0"/>
                <a:cs typeface="Calibri" panose="020F0502020204030204" pitchFamily="34" charset="0"/>
              </a:rPr>
              <a:t>Larger Objective, or Super Objective, would be what the actor would decide his/her character wanted in the play overall.</a:t>
            </a:r>
          </a:p>
          <a:p>
            <a:endParaRPr lang="en-US" dirty="0"/>
          </a:p>
        </p:txBody>
      </p:sp>
    </p:spTree>
    <p:extLst>
      <p:ext uri="{BB962C8B-B14F-4D97-AF65-F5344CB8AC3E}">
        <p14:creationId xmlns:p14="http://schemas.microsoft.com/office/powerpoint/2010/main" val="9832230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A9B627-744B-441C-A598-D51EA94B8205}"/>
              </a:ext>
            </a:extLst>
          </p:cNvPr>
          <p:cNvSpPr>
            <a:spLocks noGrp="1"/>
          </p:cNvSpPr>
          <p:nvPr>
            <p:ph type="title"/>
          </p:nvPr>
        </p:nvSpPr>
        <p:spPr/>
        <p:txBody>
          <a:bodyPr/>
          <a:lstStyle/>
          <a:p>
            <a:r>
              <a:rPr lang="en-US" dirty="0"/>
              <a:t>The Stanislavski Revolution</a:t>
            </a:r>
          </a:p>
        </p:txBody>
      </p:sp>
      <p:sp>
        <p:nvSpPr>
          <p:cNvPr id="3" name="Content Placeholder 2">
            <a:extLst>
              <a:ext uri="{FF2B5EF4-FFF2-40B4-BE49-F238E27FC236}">
                <a16:creationId xmlns:a16="http://schemas.microsoft.com/office/drawing/2014/main" id="{6A88265C-14A5-46A2-98E3-E80270355DBC}"/>
              </a:ext>
            </a:extLst>
          </p:cNvPr>
          <p:cNvSpPr>
            <a:spLocks noGrp="1"/>
          </p:cNvSpPr>
          <p:nvPr>
            <p:ph idx="1"/>
          </p:nvPr>
        </p:nvSpPr>
        <p:spPr>
          <a:xfrm>
            <a:off x="1876425" y="1628775"/>
            <a:ext cx="9628187" cy="4282447"/>
          </a:xfrm>
        </p:spPr>
        <p:txBody>
          <a:bodyPr/>
          <a:lstStyle/>
          <a:p>
            <a:pPr>
              <a:defRPr/>
            </a:pPr>
            <a:r>
              <a:rPr lang="en-US" sz="2800" b="1" dirty="0"/>
              <a:t>Affective memory </a:t>
            </a:r>
            <a:r>
              <a:rPr lang="en-US" sz="2800" dirty="0"/>
              <a:t>became the most controversial technique. It required focusing on the sensory stimuli surrounding an event in the actor’s life that was similar to the situation in the character’s life. </a:t>
            </a:r>
          </a:p>
          <a:p>
            <a:pPr>
              <a:defRPr/>
            </a:pPr>
            <a:r>
              <a:rPr lang="en-US" sz="2800" dirty="0"/>
              <a:t>He abandoned this idea in the 1920’s. He changed it to emotional recall, or the method of physical actions, where physical behavior can provoke the emotional response more directly. </a:t>
            </a:r>
          </a:p>
          <a:p>
            <a:endParaRPr lang="en-US" dirty="0"/>
          </a:p>
        </p:txBody>
      </p:sp>
    </p:spTree>
    <p:extLst>
      <p:ext uri="{BB962C8B-B14F-4D97-AF65-F5344CB8AC3E}">
        <p14:creationId xmlns:p14="http://schemas.microsoft.com/office/powerpoint/2010/main" val="27961085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DE2FCA-77D3-4653-A71C-D700F4051AC4}"/>
              </a:ext>
            </a:extLst>
          </p:cNvPr>
          <p:cNvSpPr>
            <a:spLocks noGrp="1"/>
          </p:cNvSpPr>
          <p:nvPr>
            <p:ph type="title"/>
          </p:nvPr>
        </p:nvSpPr>
        <p:spPr>
          <a:xfrm>
            <a:off x="2592925" y="624110"/>
            <a:ext cx="8911687" cy="5164294"/>
          </a:xfrm>
        </p:spPr>
        <p:txBody>
          <a:bodyPr/>
          <a:lstStyle/>
          <a:p>
            <a:r>
              <a:rPr lang="en-US" dirty="0"/>
              <a:t>The Stanislavski Revolution</a:t>
            </a:r>
          </a:p>
        </p:txBody>
      </p:sp>
      <p:sp>
        <p:nvSpPr>
          <p:cNvPr id="3" name="Content Placeholder 2">
            <a:extLst>
              <a:ext uri="{FF2B5EF4-FFF2-40B4-BE49-F238E27FC236}">
                <a16:creationId xmlns:a16="http://schemas.microsoft.com/office/drawing/2014/main" id="{02C98C19-89D8-4EB9-9B1A-08691AD89DA6}"/>
              </a:ext>
            </a:extLst>
          </p:cNvPr>
          <p:cNvSpPr>
            <a:spLocks noGrp="1"/>
          </p:cNvSpPr>
          <p:nvPr>
            <p:ph idx="1"/>
          </p:nvPr>
        </p:nvSpPr>
        <p:spPr>
          <a:xfrm>
            <a:off x="1028700" y="1495425"/>
            <a:ext cx="10475912" cy="4415797"/>
          </a:xfrm>
        </p:spPr>
        <p:txBody>
          <a:bodyPr/>
          <a:lstStyle/>
          <a:p>
            <a:pPr>
              <a:defRPr/>
            </a:pPr>
            <a:r>
              <a:rPr lang="en-US" sz="2800" dirty="0">
                <a:solidFill>
                  <a:schemeClr val="tx1"/>
                </a:solidFill>
              </a:rPr>
              <a:t>The Stanislavski System in America:</a:t>
            </a:r>
          </a:p>
          <a:p>
            <a:pPr>
              <a:defRPr/>
            </a:pPr>
            <a:r>
              <a:rPr lang="en-US" sz="2000" dirty="0">
                <a:solidFill>
                  <a:schemeClr val="tx1"/>
                </a:solidFill>
              </a:rPr>
              <a:t>Lee Strasberg, Stella Adler, Harold Clurman studied with Moscow Art Theatre actors</a:t>
            </a:r>
          </a:p>
          <a:p>
            <a:pPr>
              <a:defRPr/>
            </a:pPr>
            <a:r>
              <a:rPr lang="en-US" sz="2000" dirty="0">
                <a:solidFill>
                  <a:schemeClr val="tx1"/>
                </a:solidFill>
              </a:rPr>
              <a:t>They formed The Group Theatre from 1931-1941</a:t>
            </a:r>
          </a:p>
          <a:p>
            <a:pPr>
              <a:defRPr/>
            </a:pPr>
            <a:r>
              <a:rPr lang="en-US" sz="2000" dirty="0">
                <a:solidFill>
                  <a:schemeClr val="tx1"/>
                </a:solidFill>
              </a:rPr>
              <a:t>It transformed the American Theatre and turned the Stanislavski system into something distinctly American.</a:t>
            </a:r>
          </a:p>
          <a:p>
            <a:r>
              <a:rPr lang="en-US" sz="2000" dirty="0">
                <a:solidFill>
                  <a:schemeClr val="tx1"/>
                </a:solidFill>
              </a:rPr>
              <a:t>After The Group Theatre disbanded, some old members like Elia Kazan, Harold Clurman and Robert Lewis formed The Actor’s Studio. Lee Strasberg came in and joined and became its Artistic Director until 1982 at his death. </a:t>
            </a:r>
          </a:p>
          <a:p>
            <a:endParaRPr lang="en-US" dirty="0"/>
          </a:p>
        </p:txBody>
      </p:sp>
    </p:spTree>
    <p:extLst>
      <p:ext uri="{BB962C8B-B14F-4D97-AF65-F5344CB8AC3E}">
        <p14:creationId xmlns:p14="http://schemas.microsoft.com/office/powerpoint/2010/main" val="8145527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0E3B21-171F-493B-B9DA-EB83BFAA7067}"/>
              </a:ext>
            </a:extLst>
          </p:cNvPr>
          <p:cNvSpPr>
            <a:spLocks noGrp="1"/>
          </p:cNvSpPr>
          <p:nvPr>
            <p:ph type="title"/>
          </p:nvPr>
        </p:nvSpPr>
        <p:spPr/>
        <p:txBody>
          <a:bodyPr/>
          <a:lstStyle/>
          <a:p>
            <a:r>
              <a:rPr lang="en-US" dirty="0"/>
              <a:t>Chapter Two – “Acting”</a:t>
            </a:r>
          </a:p>
        </p:txBody>
      </p:sp>
      <p:sp>
        <p:nvSpPr>
          <p:cNvPr id="3" name="Content Placeholder 2">
            <a:extLst>
              <a:ext uri="{FF2B5EF4-FFF2-40B4-BE49-F238E27FC236}">
                <a16:creationId xmlns:a16="http://schemas.microsoft.com/office/drawing/2014/main" id="{D4D57818-D0E4-486E-B2B5-738A10A2C9C7}"/>
              </a:ext>
            </a:extLst>
          </p:cNvPr>
          <p:cNvSpPr>
            <a:spLocks noGrp="1"/>
          </p:cNvSpPr>
          <p:nvPr>
            <p:ph idx="1"/>
          </p:nvPr>
        </p:nvSpPr>
        <p:spPr/>
        <p:txBody>
          <a:bodyPr>
            <a:normAutofit/>
          </a:bodyPr>
          <a:lstStyle/>
          <a:p>
            <a:r>
              <a:rPr lang="en-US" sz="2800" dirty="0"/>
              <a:t>This chapter will deal with the history of acting theory, and the Stanislavski System.</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56952" y="3353706"/>
            <a:ext cx="5461686" cy="3058544"/>
          </a:xfrm>
          <a:prstGeom prst="rect">
            <a:avLst/>
          </a:prstGeom>
        </p:spPr>
      </p:pic>
    </p:spTree>
    <p:extLst>
      <p:ext uri="{BB962C8B-B14F-4D97-AF65-F5344CB8AC3E}">
        <p14:creationId xmlns:p14="http://schemas.microsoft.com/office/powerpoint/2010/main" val="418505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67BD47-8403-443B-A5EF-D314D8644155}"/>
              </a:ext>
            </a:extLst>
          </p:cNvPr>
          <p:cNvSpPr>
            <a:spLocks noGrp="1"/>
          </p:cNvSpPr>
          <p:nvPr>
            <p:ph type="title"/>
          </p:nvPr>
        </p:nvSpPr>
        <p:spPr/>
        <p:txBody>
          <a:bodyPr/>
          <a:lstStyle/>
          <a:p>
            <a:r>
              <a:rPr lang="en-US" b="1" dirty="0">
                <a:solidFill>
                  <a:schemeClr val="tx1"/>
                </a:solidFill>
              </a:rPr>
              <a:t>The Stanislavski Revolution</a:t>
            </a:r>
          </a:p>
        </p:txBody>
      </p:sp>
      <p:pic>
        <p:nvPicPr>
          <p:cNvPr id="5" name="Content Placeholder 4">
            <a:extLst>
              <a:ext uri="{FF2B5EF4-FFF2-40B4-BE49-F238E27FC236}">
                <a16:creationId xmlns:a16="http://schemas.microsoft.com/office/drawing/2014/main" id="{DC154047-490D-419D-AC1B-01390BCBCE44}"/>
              </a:ext>
            </a:extLst>
          </p:cNvPr>
          <p:cNvPicPr>
            <a:picLocks noGrp="1" noChangeAspect="1"/>
          </p:cNvPicPr>
          <p:nvPr>
            <p:ph idx="1"/>
          </p:nvPr>
        </p:nvPicPr>
        <p:blipFill>
          <a:blip r:embed="rId2"/>
          <a:stretch>
            <a:fillRect/>
          </a:stretch>
        </p:blipFill>
        <p:spPr>
          <a:xfrm>
            <a:off x="4849563" y="1545675"/>
            <a:ext cx="2314635" cy="2656514"/>
          </a:xfrm>
        </p:spPr>
      </p:pic>
      <p:pic>
        <p:nvPicPr>
          <p:cNvPr id="7" name="Picture 6">
            <a:extLst>
              <a:ext uri="{FF2B5EF4-FFF2-40B4-BE49-F238E27FC236}">
                <a16:creationId xmlns:a16="http://schemas.microsoft.com/office/drawing/2014/main" id="{20F3D416-2450-406E-AC93-AFC39322F689}"/>
              </a:ext>
            </a:extLst>
          </p:cNvPr>
          <p:cNvPicPr>
            <a:picLocks noChangeAspect="1"/>
          </p:cNvPicPr>
          <p:nvPr/>
        </p:nvPicPr>
        <p:blipFill>
          <a:blip r:embed="rId3"/>
          <a:stretch>
            <a:fillRect/>
          </a:stretch>
        </p:blipFill>
        <p:spPr>
          <a:xfrm>
            <a:off x="2414684" y="1545675"/>
            <a:ext cx="2099172" cy="2656514"/>
          </a:xfrm>
          <a:prstGeom prst="rect">
            <a:avLst/>
          </a:prstGeom>
        </p:spPr>
      </p:pic>
      <p:pic>
        <p:nvPicPr>
          <p:cNvPr id="9" name="Picture 8">
            <a:extLst>
              <a:ext uri="{FF2B5EF4-FFF2-40B4-BE49-F238E27FC236}">
                <a16:creationId xmlns:a16="http://schemas.microsoft.com/office/drawing/2014/main" id="{2068F076-10C8-4710-88F9-40D52B988DB0}"/>
              </a:ext>
            </a:extLst>
          </p:cNvPr>
          <p:cNvPicPr>
            <a:picLocks noChangeAspect="1"/>
          </p:cNvPicPr>
          <p:nvPr/>
        </p:nvPicPr>
        <p:blipFill>
          <a:blip r:embed="rId4"/>
          <a:stretch>
            <a:fillRect/>
          </a:stretch>
        </p:blipFill>
        <p:spPr>
          <a:xfrm>
            <a:off x="7534429" y="1545675"/>
            <a:ext cx="1799975" cy="2656514"/>
          </a:xfrm>
          <a:prstGeom prst="rect">
            <a:avLst/>
          </a:prstGeom>
        </p:spPr>
      </p:pic>
      <p:sp>
        <p:nvSpPr>
          <p:cNvPr id="10" name="TextBox 9">
            <a:extLst>
              <a:ext uri="{FF2B5EF4-FFF2-40B4-BE49-F238E27FC236}">
                <a16:creationId xmlns:a16="http://schemas.microsoft.com/office/drawing/2014/main" id="{BDD7AC82-906E-4E03-A6C7-9150F892435C}"/>
              </a:ext>
            </a:extLst>
          </p:cNvPr>
          <p:cNvSpPr txBox="1"/>
          <p:nvPr/>
        </p:nvSpPr>
        <p:spPr>
          <a:xfrm>
            <a:off x="2347700" y="4202189"/>
            <a:ext cx="1763624" cy="507831"/>
          </a:xfrm>
          <a:prstGeom prst="rect">
            <a:avLst/>
          </a:prstGeom>
          <a:noFill/>
        </p:spPr>
        <p:txBody>
          <a:bodyPr wrap="none" rtlCol="0">
            <a:spAutoFit/>
          </a:bodyPr>
          <a:lstStyle/>
          <a:p>
            <a:r>
              <a:rPr lang="en-US" dirty="0"/>
              <a:t>Lee Strasberg </a:t>
            </a:r>
          </a:p>
          <a:p>
            <a:r>
              <a:rPr lang="en-US" sz="900" dirty="0"/>
              <a:t>Photo from Wikipedia</a:t>
            </a:r>
          </a:p>
        </p:txBody>
      </p:sp>
      <p:sp>
        <p:nvSpPr>
          <p:cNvPr id="11" name="TextBox 10">
            <a:extLst>
              <a:ext uri="{FF2B5EF4-FFF2-40B4-BE49-F238E27FC236}">
                <a16:creationId xmlns:a16="http://schemas.microsoft.com/office/drawing/2014/main" id="{90C47DDE-45F5-4A02-AD09-288F6D99C37C}"/>
              </a:ext>
            </a:extLst>
          </p:cNvPr>
          <p:cNvSpPr txBox="1"/>
          <p:nvPr/>
        </p:nvSpPr>
        <p:spPr>
          <a:xfrm>
            <a:off x="5260661" y="4286990"/>
            <a:ext cx="1788107" cy="646331"/>
          </a:xfrm>
          <a:prstGeom prst="rect">
            <a:avLst/>
          </a:prstGeom>
          <a:noFill/>
        </p:spPr>
        <p:txBody>
          <a:bodyPr wrap="square" rtlCol="0">
            <a:spAutoFit/>
          </a:bodyPr>
          <a:lstStyle/>
          <a:p>
            <a:r>
              <a:rPr lang="en-US" dirty="0"/>
              <a:t>Stella Adler </a:t>
            </a:r>
          </a:p>
          <a:p>
            <a:r>
              <a:rPr lang="en-US" sz="900" dirty="0"/>
              <a:t>Photo from Wikimedia Commons</a:t>
            </a:r>
          </a:p>
        </p:txBody>
      </p:sp>
      <p:sp>
        <p:nvSpPr>
          <p:cNvPr id="12" name="TextBox 11">
            <a:extLst>
              <a:ext uri="{FF2B5EF4-FFF2-40B4-BE49-F238E27FC236}">
                <a16:creationId xmlns:a16="http://schemas.microsoft.com/office/drawing/2014/main" id="{E943D24E-6061-4976-B9CB-1BEC30B82413}"/>
              </a:ext>
            </a:extLst>
          </p:cNvPr>
          <p:cNvSpPr txBox="1"/>
          <p:nvPr/>
        </p:nvSpPr>
        <p:spPr>
          <a:xfrm>
            <a:off x="7534429" y="4295271"/>
            <a:ext cx="1946367" cy="507831"/>
          </a:xfrm>
          <a:prstGeom prst="rect">
            <a:avLst/>
          </a:prstGeom>
          <a:noFill/>
        </p:spPr>
        <p:txBody>
          <a:bodyPr wrap="none" rtlCol="0">
            <a:spAutoFit/>
          </a:bodyPr>
          <a:lstStyle/>
          <a:p>
            <a:r>
              <a:rPr lang="en-US" dirty="0"/>
              <a:t>Harold Clurman</a:t>
            </a:r>
          </a:p>
          <a:p>
            <a:r>
              <a:rPr lang="en-US" sz="900" dirty="0"/>
              <a:t>Photo from Wikipedia</a:t>
            </a:r>
          </a:p>
        </p:txBody>
      </p:sp>
    </p:spTree>
    <p:extLst>
      <p:ext uri="{BB962C8B-B14F-4D97-AF65-F5344CB8AC3E}">
        <p14:creationId xmlns:p14="http://schemas.microsoft.com/office/powerpoint/2010/main" val="38044823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0EF09-6E0F-459F-885E-07AC329F184C}"/>
              </a:ext>
            </a:extLst>
          </p:cNvPr>
          <p:cNvSpPr>
            <a:spLocks noGrp="1"/>
          </p:cNvSpPr>
          <p:nvPr>
            <p:ph type="title"/>
          </p:nvPr>
        </p:nvSpPr>
        <p:spPr>
          <a:xfrm>
            <a:off x="2592925" y="624110"/>
            <a:ext cx="8911687" cy="6028360"/>
          </a:xfrm>
        </p:spPr>
        <p:txBody>
          <a:bodyPr/>
          <a:lstStyle/>
          <a:p>
            <a:r>
              <a:rPr lang="en-US" dirty="0"/>
              <a:t>The Stanislavski Revolution</a:t>
            </a:r>
          </a:p>
        </p:txBody>
      </p:sp>
      <p:pic>
        <p:nvPicPr>
          <p:cNvPr id="5" name="Content Placeholder 4">
            <a:extLst>
              <a:ext uri="{FF2B5EF4-FFF2-40B4-BE49-F238E27FC236}">
                <a16:creationId xmlns:a16="http://schemas.microsoft.com/office/drawing/2014/main" id="{9CFE3DED-AA20-4680-839E-34196DD8B307}"/>
              </a:ext>
            </a:extLst>
          </p:cNvPr>
          <p:cNvPicPr>
            <a:picLocks noGrp="1" noChangeAspect="1"/>
          </p:cNvPicPr>
          <p:nvPr>
            <p:ph idx="1"/>
          </p:nvPr>
        </p:nvPicPr>
        <p:blipFill>
          <a:blip r:embed="rId2"/>
          <a:stretch>
            <a:fillRect/>
          </a:stretch>
        </p:blipFill>
        <p:spPr>
          <a:xfrm>
            <a:off x="2884000" y="1539875"/>
            <a:ext cx="5607792" cy="3778250"/>
          </a:xfrm>
        </p:spPr>
      </p:pic>
      <p:sp>
        <p:nvSpPr>
          <p:cNvPr id="6" name="TextBox 5">
            <a:extLst>
              <a:ext uri="{FF2B5EF4-FFF2-40B4-BE49-F238E27FC236}">
                <a16:creationId xmlns:a16="http://schemas.microsoft.com/office/drawing/2014/main" id="{1E70FC91-E184-41ED-84DB-23F5A04B5D80}"/>
              </a:ext>
            </a:extLst>
          </p:cNvPr>
          <p:cNvSpPr txBox="1"/>
          <p:nvPr/>
        </p:nvSpPr>
        <p:spPr>
          <a:xfrm>
            <a:off x="2884000" y="5338966"/>
            <a:ext cx="5219991" cy="646331"/>
          </a:xfrm>
          <a:prstGeom prst="rect">
            <a:avLst/>
          </a:prstGeom>
          <a:noFill/>
        </p:spPr>
        <p:txBody>
          <a:bodyPr wrap="square" rtlCol="0">
            <a:spAutoFit/>
          </a:bodyPr>
          <a:lstStyle/>
          <a:p>
            <a:r>
              <a:rPr lang="en-US" sz="900" dirty="0"/>
              <a:t>The Group Theatre: 1938  </a:t>
            </a:r>
            <a:r>
              <a:rPr lang="en-US" sz="900" dirty="0">
                <a:hlinkClick r:id="rId3" tooltip="w:Roman Bohnen">
                  <a:extLst>
                    <a:ext uri="{A12FA001-AC4F-418D-AE19-62706E023703}">
                      <ahyp:hlinkClr xmlns:ahyp="http://schemas.microsoft.com/office/drawing/2018/hyperlinkcolor" val="tx"/>
                    </a:ext>
                  </a:extLst>
                </a:hlinkClick>
              </a:rPr>
              <a:t>Roman </a:t>
            </a:r>
            <a:r>
              <a:rPr lang="en-US" sz="900" dirty="0" err="1">
                <a:hlinkClick r:id="rId3" tooltip="w:Roman Bohnen">
                  <a:extLst>
                    <a:ext uri="{A12FA001-AC4F-418D-AE19-62706E023703}">
                      <ahyp:hlinkClr xmlns:ahyp="http://schemas.microsoft.com/office/drawing/2018/hyperlinkcolor" val="tx"/>
                    </a:ext>
                  </a:extLst>
                </a:hlinkClick>
              </a:rPr>
              <a:t>Bohnen</a:t>
            </a:r>
            <a:r>
              <a:rPr lang="en-US" sz="900" dirty="0"/>
              <a:t>, </a:t>
            </a:r>
            <a:r>
              <a:rPr lang="en-US" sz="900" dirty="0">
                <a:hlinkClick r:id="rId4" tooltip="w:Luther Adler">
                  <a:extLst>
                    <a:ext uri="{A12FA001-AC4F-418D-AE19-62706E023703}">
                      <ahyp:hlinkClr xmlns:ahyp="http://schemas.microsoft.com/office/drawing/2018/hyperlinkcolor" val="tx"/>
                    </a:ext>
                  </a:extLst>
                </a:hlinkClick>
              </a:rPr>
              <a:t>Luther Adler</a:t>
            </a:r>
            <a:r>
              <a:rPr lang="en-US" sz="900" dirty="0"/>
              <a:t>, </a:t>
            </a:r>
            <a:r>
              <a:rPr lang="en-US" sz="900" dirty="0">
                <a:hlinkClick r:id="rId5" tooltip="w:Leif Erickson (actor)">
                  <a:extLst>
                    <a:ext uri="{A12FA001-AC4F-418D-AE19-62706E023703}">
                      <ahyp:hlinkClr xmlns:ahyp="http://schemas.microsoft.com/office/drawing/2018/hyperlinkcolor" val="tx"/>
                    </a:ext>
                  </a:extLst>
                </a:hlinkClick>
              </a:rPr>
              <a:t>Leif Erickson</a:t>
            </a:r>
            <a:r>
              <a:rPr lang="en-US" sz="900" dirty="0"/>
              <a:t>, </a:t>
            </a:r>
            <a:r>
              <a:rPr lang="en-US" sz="900" dirty="0">
                <a:hlinkClick r:id="rId6" tooltip="w:Frances Farmer">
                  <a:extLst>
                    <a:ext uri="{A12FA001-AC4F-418D-AE19-62706E023703}">
                      <ahyp:hlinkClr xmlns:ahyp="http://schemas.microsoft.com/office/drawing/2018/hyperlinkcolor" val="tx"/>
                    </a:ext>
                  </a:extLst>
                </a:hlinkClick>
              </a:rPr>
              <a:t>Frances Farmer</a:t>
            </a:r>
            <a:r>
              <a:rPr lang="en-US" sz="900" dirty="0"/>
              <a:t>, </a:t>
            </a:r>
            <a:r>
              <a:rPr lang="en-US" sz="900" dirty="0">
                <a:hlinkClick r:id="rId7" tooltip="w:Ruth Nelson (actress)">
                  <a:extLst>
                    <a:ext uri="{A12FA001-AC4F-418D-AE19-62706E023703}">
                      <ahyp:hlinkClr xmlns:ahyp="http://schemas.microsoft.com/office/drawing/2018/hyperlinkcolor" val="tx"/>
                    </a:ext>
                  </a:extLst>
                </a:hlinkClick>
              </a:rPr>
              <a:t>Ruth Nelson</a:t>
            </a:r>
            <a:r>
              <a:rPr lang="en-US" sz="900" dirty="0"/>
              <a:t>, </a:t>
            </a:r>
            <a:r>
              <a:rPr lang="en-US" sz="900" dirty="0">
                <a:hlinkClick r:id="rId8" tooltip="w:Sanford Meisner">
                  <a:extLst>
                    <a:ext uri="{A12FA001-AC4F-418D-AE19-62706E023703}">
                      <ahyp:hlinkClr xmlns:ahyp="http://schemas.microsoft.com/office/drawing/2018/hyperlinkcolor" val="tx"/>
                    </a:ext>
                  </a:extLst>
                </a:hlinkClick>
              </a:rPr>
              <a:t>Sanford Meisner</a:t>
            </a:r>
            <a:r>
              <a:rPr lang="en-US" sz="900" dirty="0"/>
              <a:t>, </a:t>
            </a:r>
            <a:r>
              <a:rPr lang="en-US" sz="900" dirty="0">
                <a:hlinkClick r:id="rId9" tooltip="w:Phoebe Brand">
                  <a:extLst>
                    <a:ext uri="{A12FA001-AC4F-418D-AE19-62706E023703}">
                      <ahyp:hlinkClr xmlns:ahyp="http://schemas.microsoft.com/office/drawing/2018/hyperlinkcolor" val="tx"/>
                    </a:ext>
                  </a:extLst>
                </a:hlinkClick>
              </a:rPr>
              <a:t>Phoebe Brand</a:t>
            </a:r>
            <a:r>
              <a:rPr lang="en-US" sz="900" dirty="0"/>
              <a:t>, </a:t>
            </a:r>
            <a:r>
              <a:rPr lang="en-US" sz="900" dirty="0">
                <a:hlinkClick r:id="rId10" tooltip="w:Eleanor Lynn">
                  <a:extLst>
                    <a:ext uri="{A12FA001-AC4F-418D-AE19-62706E023703}">
                      <ahyp:hlinkClr xmlns:ahyp="http://schemas.microsoft.com/office/drawing/2018/hyperlinkcolor" val="tx"/>
                    </a:ext>
                  </a:extLst>
                </a:hlinkClick>
              </a:rPr>
              <a:t>Eleanor Lynn</a:t>
            </a:r>
            <a:r>
              <a:rPr lang="en-US" sz="900" dirty="0"/>
              <a:t>, </a:t>
            </a:r>
            <a:r>
              <a:rPr lang="en-US" sz="900" dirty="0">
                <a:hlinkClick r:id="rId11" tooltip="w:Irwin Shaw">
                  <a:extLst>
                    <a:ext uri="{A12FA001-AC4F-418D-AE19-62706E023703}">
                      <ahyp:hlinkClr xmlns:ahyp="http://schemas.microsoft.com/office/drawing/2018/hyperlinkcolor" val="tx"/>
                    </a:ext>
                  </a:extLst>
                </a:hlinkClick>
              </a:rPr>
              <a:t>Irwin Shaw</a:t>
            </a:r>
            <a:r>
              <a:rPr lang="en-US" sz="900" dirty="0"/>
              <a:t>, </a:t>
            </a:r>
            <a:r>
              <a:rPr lang="en-US" sz="900" dirty="0">
                <a:hlinkClick r:id="rId12" tooltip="w:Elia Kazan">
                  <a:extLst>
                    <a:ext uri="{A12FA001-AC4F-418D-AE19-62706E023703}">
                      <ahyp:hlinkClr xmlns:ahyp="http://schemas.microsoft.com/office/drawing/2018/hyperlinkcolor" val="tx"/>
                    </a:ext>
                  </a:extLst>
                </a:hlinkClick>
              </a:rPr>
              <a:t>Elia Kazan</a:t>
            </a:r>
            <a:r>
              <a:rPr lang="en-US" sz="900" dirty="0"/>
              <a:t>, </a:t>
            </a:r>
            <a:r>
              <a:rPr lang="en-US" sz="900" dirty="0">
                <a:hlinkClick r:id="rId13" tooltip="w:Harold Clurman">
                  <a:extLst>
                    <a:ext uri="{A12FA001-AC4F-418D-AE19-62706E023703}">
                      <ahyp:hlinkClr xmlns:ahyp="http://schemas.microsoft.com/office/drawing/2018/hyperlinkcolor" val="tx"/>
                    </a:ext>
                  </a:extLst>
                </a:hlinkClick>
              </a:rPr>
              <a:t>Harold Clurman</a:t>
            </a:r>
            <a:r>
              <a:rPr lang="en-US" sz="900" dirty="0"/>
              <a:t> and </a:t>
            </a:r>
            <a:r>
              <a:rPr lang="en-US" sz="900" dirty="0">
                <a:hlinkClick r:id="rId14" tooltip="w:Morris Carnovsky">
                  <a:extLst>
                    <a:ext uri="{A12FA001-AC4F-418D-AE19-62706E023703}">
                      <ahyp:hlinkClr xmlns:ahyp="http://schemas.microsoft.com/office/drawing/2018/hyperlinkcolor" val="tx"/>
                    </a:ext>
                  </a:extLst>
                </a:hlinkClick>
              </a:rPr>
              <a:t>Morris Carnovsky</a:t>
            </a:r>
            <a:r>
              <a:rPr lang="en-US" sz="900" dirty="0"/>
              <a:t>.</a:t>
            </a:r>
          </a:p>
          <a:p>
            <a:r>
              <a:rPr lang="en-US" sz="900" i="1" dirty="0"/>
              <a:t>Stage</a:t>
            </a:r>
            <a:r>
              <a:rPr lang="en-US" sz="900" dirty="0"/>
              <a:t> magazine from December 1938, Volume 16, Number 3 (page 23</a:t>
            </a:r>
          </a:p>
        </p:txBody>
      </p:sp>
    </p:spTree>
    <p:extLst>
      <p:ext uri="{BB962C8B-B14F-4D97-AF65-F5344CB8AC3E}">
        <p14:creationId xmlns:p14="http://schemas.microsoft.com/office/powerpoint/2010/main" val="23095434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9D552-D5CA-4B20-BB86-B5CE59D6ABAB}"/>
              </a:ext>
            </a:extLst>
          </p:cNvPr>
          <p:cNvSpPr>
            <a:spLocks noGrp="1"/>
          </p:cNvSpPr>
          <p:nvPr>
            <p:ph type="title"/>
          </p:nvPr>
        </p:nvSpPr>
        <p:spPr/>
        <p:txBody>
          <a:bodyPr/>
          <a:lstStyle/>
          <a:p>
            <a:r>
              <a:rPr lang="en-US" dirty="0"/>
              <a:t>The Stanislavski Revolution</a:t>
            </a:r>
          </a:p>
        </p:txBody>
      </p:sp>
      <p:sp>
        <p:nvSpPr>
          <p:cNvPr id="3" name="Content Placeholder 2">
            <a:extLst>
              <a:ext uri="{FF2B5EF4-FFF2-40B4-BE49-F238E27FC236}">
                <a16:creationId xmlns:a16="http://schemas.microsoft.com/office/drawing/2014/main" id="{A844E17E-F674-46D1-84B1-9139056E5BE2}"/>
              </a:ext>
            </a:extLst>
          </p:cNvPr>
          <p:cNvSpPr>
            <a:spLocks noGrp="1"/>
          </p:cNvSpPr>
          <p:nvPr>
            <p:ph idx="1"/>
          </p:nvPr>
        </p:nvSpPr>
        <p:spPr>
          <a:xfrm>
            <a:off x="1897599" y="1695450"/>
            <a:ext cx="8911687" cy="4438650"/>
          </a:xfrm>
        </p:spPr>
        <p:txBody>
          <a:bodyPr>
            <a:normAutofit/>
          </a:bodyPr>
          <a:lstStyle/>
          <a:p>
            <a:r>
              <a:rPr lang="en-US" sz="2400" dirty="0"/>
              <a:t>Michael Chekhov, Sanford Meisner, </a:t>
            </a:r>
            <a:r>
              <a:rPr lang="en-US" sz="2400" dirty="0">
                <a:solidFill>
                  <a:schemeClr val="tx1"/>
                </a:solidFill>
              </a:rPr>
              <a:t>Lee Strasberg, Stella Adler, Bobby Lewis</a:t>
            </a:r>
            <a:r>
              <a:rPr lang="en-US" sz="2400" dirty="0"/>
              <a:t>, and </a:t>
            </a:r>
            <a:r>
              <a:rPr lang="en-US" sz="2400" dirty="0" err="1"/>
              <a:t>Vsevelod</a:t>
            </a:r>
            <a:r>
              <a:rPr lang="en-US" sz="2400" dirty="0"/>
              <a:t> Meyerhold developed their own unique actor training techniques </a:t>
            </a:r>
          </a:p>
          <a:p>
            <a:r>
              <a:rPr lang="en-US" sz="2400" dirty="0"/>
              <a:t>In the field of movement and body awareness, Rudolph Laban and  Frederick Matthias Alexander, </a:t>
            </a:r>
          </a:p>
          <a:p>
            <a:r>
              <a:rPr lang="en-US" sz="2400" dirty="0"/>
              <a:t>For vocal training, innovators include Kristin Linklater, Arthur </a:t>
            </a:r>
            <a:r>
              <a:rPr lang="en-US" sz="2400" dirty="0" err="1"/>
              <a:t>Lessac</a:t>
            </a:r>
            <a:r>
              <a:rPr lang="en-US" sz="2400" dirty="0"/>
              <a:t>, Catherine Fitzmaurice and Cicely Berry. </a:t>
            </a:r>
          </a:p>
        </p:txBody>
      </p:sp>
    </p:spTree>
    <p:extLst>
      <p:ext uri="{BB962C8B-B14F-4D97-AF65-F5344CB8AC3E}">
        <p14:creationId xmlns:p14="http://schemas.microsoft.com/office/powerpoint/2010/main" val="4839036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FF4D84-87E8-4ECF-B445-54947CFDB33F}"/>
              </a:ext>
            </a:extLst>
          </p:cNvPr>
          <p:cNvSpPr>
            <a:spLocks noGrp="1"/>
          </p:cNvSpPr>
          <p:nvPr>
            <p:ph type="title"/>
          </p:nvPr>
        </p:nvSpPr>
        <p:spPr/>
        <p:txBody>
          <a:bodyPr/>
          <a:lstStyle/>
          <a:p>
            <a:r>
              <a:rPr lang="en-US" b="1" dirty="0">
                <a:solidFill>
                  <a:schemeClr val="tx1"/>
                </a:solidFill>
              </a:rPr>
              <a:t>The Stanislavski Revolution</a:t>
            </a:r>
          </a:p>
        </p:txBody>
      </p:sp>
      <p:sp>
        <p:nvSpPr>
          <p:cNvPr id="3" name="Content Placeholder 2">
            <a:extLst>
              <a:ext uri="{FF2B5EF4-FFF2-40B4-BE49-F238E27FC236}">
                <a16:creationId xmlns:a16="http://schemas.microsoft.com/office/drawing/2014/main" id="{7B2C7AE6-FE5E-4B71-A145-95F9C2D75487}"/>
              </a:ext>
            </a:extLst>
          </p:cNvPr>
          <p:cNvSpPr>
            <a:spLocks noGrp="1"/>
          </p:cNvSpPr>
          <p:nvPr>
            <p:ph idx="1"/>
          </p:nvPr>
        </p:nvSpPr>
        <p:spPr>
          <a:xfrm>
            <a:off x="2019300" y="1809751"/>
            <a:ext cx="9485312" cy="4101472"/>
          </a:xfrm>
        </p:spPr>
        <p:txBody>
          <a:bodyPr>
            <a:normAutofit/>
          </a:bodyPr>
          <a:lstStyle/>
          <a:p>
            <a:r>
              <a:rPr lang="en-US" sz="2800" b="1" dirty="0">
                <a:solidFill>
                  <a:schemeClr val="tx1"/>
                </a:solidFill>
                <a:latin typeface="Calibri" panose="020F0502020204030204" pitchFamily="34" charset="0"/>
                <a:cs typeface="Calibri" panose="020F0502020204030204" pitchFamily="34" charset="0"/>
              </a:rPr>
              <a:t>Uta Hagen </a:t>
            </a:r>
            <a:r>
              <a:rPr lang="en-US" sz="2800" dirty="0">
                <a:solidFill>
                  <a:schemeClr val="tx1"/>
                </a:solidFill>
                <a:latin typeface="Calibri" panose="020F0502020204030204" pitchFamily="34" charset="0"/>
                <a:cs typeface="Calibri" panose="020F0502020204030204" pitchFamily="34" charset="0"/>
              </a:rPr>
              <a:t>taught at the HB studio in New York.</a:t>
            </a:r>
          </a:p>
          <a:p>
            <a:r>
              <a:rPr lang="en-US" sz="2800" dirty="0">
                <a:solidFill>
                  <a:schemeClr val="tx1"/>
                </a:solidFill>
                <a:latin typeface="Calibri" panose="020F0502020204030204" pitchFamily="34" charset="0"/>
                <a:cs typeface="Calibri" panose="020F0502020204030204" pitchFamily="34" charset="0"/>
              </a:rPr>
              <a:t>She wrote </a:t>
            </a:r>
            <a:r>
              <a:rPr lang="en-US" sz="2800" u="sng" dirty="0">
                <a:solidFill>
                  <a:schemeClr val="tx1"/>
                </a:solidFill>
                <a:latin typeface="Calibri" panose="020F0502020204030204" pitchFamily="34" charset="0"/>
                <a:cs typeface="Calibri" panose="020F0502020204030204" pitchFamily="34" charset="0"/>
              </a:rPr>
              <a:t>Respect for Acting </a:t>
            </a:r>
            <a:r>
              <a:rPr lang="en-US" sz="2800" dirty="0">
                <a:solidFill>
                  <a:schemeClr val="tx1"/>
                </a:solidFill>
                <a:latin typeface="Calibri" panose="020F0502020204030204" pitchFamily="34" charset="0"/>
                <a:cs typeface="Calibri" panose="020F0502020204030204" pitchFamily="34" charset="0"/>
              </a:rPr>
              <a:t>and </a:t>
            </a:r>
            <a:r>
              <a:rPr lang="en-US" sz="2800" u="sng" dirty="0">
                <a:solidFill>
                  <a:schemeClr val="tx1"/>
                </a:solidFill>
                <a:latin typeface="Calibri" panose="020F0502020204030204" pitchFamily="34" charset="0"/>
                <a:cs typeface="Calibri" panose="020F0502020204030204" pitchFamily="34" charset="0"/>
              </a:rPr>
              <a:t>A Challenge for the Actor.</a:t>
            </a:r>
          </a:p>
          <a:p>
            <a:r>
              <a:rPr lang="en-US" sz="2800" dirty="0">
                <a:solidFill>
                  <a:schemeClr val="tx1"/>
                </a:solidFill>
                <a:latin typeface="Calibri" panose="020F0502020204030204" pitchFamily="34" charset="0"/>
                <a:cs typeface="Calibri" panose="020F0502020204030204" pitchFamily="34" charset="0"/>
              </a:rPr>
              <a:t>Her teaching was greatly influenced by Stanislavski.</a:t>
            </a:r>
          </a:p>
          <a:p>
            <a:r>
              <a:rPr lang="en-US" sz="2800" dirty="0">
                <a:solidFill>
                  <a:schemeClr val="tx1"/>
                </a:solidFill>
                <a:latin typeface="Calibri" panose="020F0502020204030204" pitchFamily="34" charset="0"/>
                <a:cs typeface="Calibri" panose="020F0502020204030204" pitchFamily="34" charset="0"/>
              </a:rPr>
              <a:t>Her popular technique emphasizes realism and truth above all else; “substitution” (or “transference”) encourages actors to substitute their own experiences and emotional recollections for the given circumstances of a scene. </a:t>
            </a:r>
          </a:p>
          <a:p>
            <a:endParaRPr lang="en-US" dirty="0"/>
          </a:p>
        </p:txBody>
      </p:sp>
    </p:spTree>
    <p:extLst>
      <p:ext uri="{BB962C8B-B14F-4D97-AF65-F5344CB8AC3E}">
        <p14:creationId xmlns:p14="http://schemas.microsoft.com/office/powerpoint/2010/main" val="33630848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10BC3B-4DD0-4D28-B131-88E7A5C50CBE}"/>
              </a:ext>
            </a:extLst>
          </p:cNvPr>
          <p:cNvSpPr>
            <a:spLocks noGrp="1"/>
          </p:cNvSpPr>
          <p:nvPr>
            <p:ph type="title"/>
          </p:nvPr>
        </p:nvSpPr>
        <p:spPr/>
        <p:txBody>
          <a:bodyPr/>
          <a:lstStyle/>
          <a:p>
            <a:r>
              <a:rPr lang="en-US" dirty="0"/>
              <a:t>The Stanislavski Revolution</a:t>
            </a:r>
          </a:p>
        </p:txBody>
      </p:sp>
      <p:sp>
        <p:nvSpPr>
          <p:cNvPr id="3" name="Content Placeholder 2">
            <a:extLst>
              <a:ext uri="{FF2B5EF4-FFF2-40B4-BE49-F238E27FC236}">
                <a16:creationId xmlns:a16="http://schemas.microsoft.com/office/drawing/2014/main" id="{15B5754B-B954-4795-A528-DFFFA1045B4C}"/>
              </a:ext>
            </a:extLst>
          </p:cNvPr>
          <p:cNvSpPr>
            <a:spLocks noGrp="1"/>
          </p:cNvSpPr>
          <p:nvPr>
            <p:ph idx="1"/>
          </p:nvPr>
        </p:nvSpPr>
        <p:spPr>
          <a:xfrm>
            <a:off x="1647825" y="1638300"/>
            <a:ext cx="9856787" cy="4272922"/>
          </a:xfrm>
        </p:spPr>
        <p:txBody>
          <a:bodyPr>
            <a:normAutofit/>
          </a:bodyPr>
          <a:lstStyle/>
          <a:p>
            <a:r>
              <a:rPr lang="en-US" sz="2800" dirty="0">
                <a:solidFill>
                  <a:schemeClr val="tx1"/>
                </a:solidFill>
              </a:rPr>
              <a:t>Modern day actors who use the Stanislavski method:</a:t>
            </a:r>
          </a:p>
          <a:p>
            <a:pPr lvl="1"/>
            <a:r>
              <a:rPr lang="en-US" sz="2400" dirty="0">
                <a:solidFill>
                  <a:schemeClr val="tx1"/>
                </a:solidFill>
              </a:rPr>
              <a:t>Jessica Chastain, Scarlet </a:t>
            </a:r>
            <a:r>
              <a:rPr lang="en-US" sz="2400" dirty="0" err="1">
                <a:solidFill>
                  <a:schemeClr val="tx1"/>
                </a:solidFill>
              </a:rPr>
              <a:t>Johannson</a:t>
            </a:r>
            <a:r>
              <a:rPr lang="en-US" sz="2400" dirty="0">
                <a:solidFill>
                  <a:schemeClr val="tx1"/>
                </a:solidFill>
              </a:rPr>
              <a:t>, Daniel Day Lewis, Bradley Cooper, Christian Bale, Johnny Depp, Leonardo DiCaprio, Meryl Streep, Michael Fassbender, and Brad Pitt.</a:t>
            </a:r>
          </a:p>
        </p:txBody>
      </p:sp>
    </p:spTree>
    <p:extLst>
      <p:ext uri="{BB962C8B-B14F-4D97-AF65-F5344CB8AC3E}">
        <p14:creationId xmlns:p14="http://schemas.microsoft.com/office/powerpoint/2010/main" val="11278980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04E1CC5-CAF7-45FB-8BC6-8DF8B2056199}"/>
              </a:ext>
            </a:extLst>
          </p:cNvPr>
          <p:cNvSpPr/>
          <p:nvPr/>
        </p:nvSpPr>
        <p:spPr>
          <a:xfrm>
            <a:off x="2702010" y="1946356"/>
            <a:ext cx="7203347" cy="1938992"/>
          </a:xfrm>
          <a:prstGeom prst="rect">
            <a:avLst/>
          </a:prstGeom>
        </p:spPr>
        <p:txBody>
          <a:bodyPr wrap="square">
            <a:spAutoFit/>
          </a:bodyPr>
          <a:lstStyle/>
          <a:p>
            <a:pPr>
              <a:defRPr/>
            </a:pPr>
            <a:r>
              <a:rPr lang="en-US" sz="2400" dirty="0"/>
              <a:t>What defines </a:t>
            </a:r>
            <a:r>
              <a:rPr lang="en-US" sz="2400" i="1" dirty="0"/>
              <a:t>good</a:t>
            </a:r>
            <a:r>
              <a:rPr lang="en-US" sz="2400" dirty="0"/>
              <a:t> acting for each of us?</a:t>
            </a:r>
          </a:p>
          <a:p>
            <a:pPr>
              <a:defRPr/>
            </a:pPr>
            <a:endParaRPr lang="en-US" sz="2400" dirty="0"/>
          </a:p>
          <a:p>
            <a:pPr>
              <a:defRPr/>
            </a:pPr>
            <a:r>
              <a:rPr lang="en-US" sz="2400" dirty="0"/>
              <a:t>The actor’s voice, body, heart and mind become the embodiment of the human narrative portrayed in the theatre.</a:t>
            </a:r>
          </a:p>
        </p:txBody>
      </p:sp>
      <p:sp>
        <p:nvSpPr>
          <p:cNvPr id="3" name="TextBox 2"/>
          <p:cNvSpPr txBox="1"/>
          <p:nvPr/>
        </p:nvSpPr>
        <p:spPr>
          <a:xfrm>
            <a:off x="1952367" y="630194"/>
            <a:ext cx="6203092" cy="769441"/>
          </a:xfrm>
          <a:prstGeom prst="rect">
            <a:avLst/>
          </a:prstGeom>
          <a:noFill/>
        </p:spPr>
        <p:txBody>
          <a:bodyPr wrap="square" rtlCol="0">
            <a:spAutoFit/>
          </a:bodyPr>
          <a:lstStyle/>
          <a:p>
            <a:r>
              <a:rPr lang="en-US" sz="4400" dirty="0">
                <a:latin typeface="Times New Roman" panose="02020603050405020304" pitchFamily="18" charset="0"/>
                <a:cs typeface="Times New Roman" panose="02020603050405020304" pitchFamily="18" charset="0"/>
              </a:rPr>
              <a:t>The Talented Actor?</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78131" y="4070698"/>
            <a:ext cx="4535960" cy="2596341"/>
          </a:xfrm>
          <a:prstGeom prst="rect">
            <a:avLst/>
          </a:prstGeom>
        </p:spPr>
      </p:pic>
    </p:spTree>
    <p:extLst>
      <p:ext uri="{BB962C8B-B14F-4D97-AF65-F5344CB8AC3E}">
        <p14:creationId xmlns:p14="http://schemas.microsoft.com/office/powerpoint/2010/main" val="41325138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097C5C1-1E15-404A-8EFE-C59F5D401E85}"/>
              </a:ext>
            </a:extLst>
          </p:cNvPr>
          <p:cNvSpPr>
            <a:spLocks noGrp="1"/>
          </p:cNvSpPr>
          <p:nvPr>
            <p:ph idx="1"/>
          </p:nvPr>
        </p:nvSpPr>
        <p:spPr>
          <a:xfrm>
            <a:off x="995190" y="3080378"/>
            <a:ext cx="8915400" cy="3777622"/>
          </a:xfrm>
        </p:spPr>
        <p:txBody>
          <a:bodyPr>
            <a:normAutofit/>
          </a:bodyPr>
          <a:lstStyle/>
          <a:p>
            <a:pPr>
              <a:defRPr/>
            </a:pPr>
            <a:r>
              <a:rPr lang="en-US" sz="2800" dirty="0">
                <a:solidFill>
                  <a:schemeClr val="tx1"/>
                </a:solidFill>
              </a:rPr>
              <a:t>Acting is a fundamental human activity. It’s part of our nature.</a:t>
            </a:r>
          </a:p>
          <a:p>
            <a:pPr>
              <a:defRPr/>
            </a:pPr>
            <a:r>
              <a:rPr lang="en-US" sz="2800" dirty="0">
                <a:solidFill>
                  <a:schemeClr val="tx1"/>
                </a:solidFill>
              </a:rPr>
              <a:t>Aristotle wrote about this. He said, “Imitation is a necessary and pleasurable human activity and a source of knowledge about the world and ourselves.”</a:t>
            </a:r>
          </a:p>
          <a:p>
            <a:endParaRPr lang="en-US" sz="2800" dirty="0"/>
          </a:p>
        </p:txBody>
      </p:sp>
      <p:sp>
        <p:nvSpPr>
          <p:cNvPr id="2" name="TextBox 1"/>
          <p:cNvSpPr txBox="1"/>
          <p:nvPr/>
        </p:nvSpPr>
        <p:spPr>
          <a:xfrm>
            <a:off x="1964724" y="691978"/>
            <a:ext cx="7624119" cy="523220"/>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Connects us all to our own Humanity</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73547" y="0"/>
            <a:ext cx="4518454" cy="2979560"/>
          </a:xfrm>
          <a:prstGeom prst="rect">
            <a:avLst/>
          </a:prstGeom>
        </p:spPr>
      </p:pic>
    </p:spTree>
    <p:extLst>
      <p:ext uri="{BB962C8B-B14F-4D97-AF65-F5344CB8AC3E}">
        <p14:creationId xmlns:p14="http://schemas.microsoft.com/office/powerpoint/2010/main" val="36430081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FE2E0F-0F57-410A-9682-7B201F7AD671}"/>
              </a:ext>
            </a:extLst>
          </p:cNvPr>
          <p:cNvSpPr>
            <a:spLocks noGrp="1"/>
          </p:cNvSpPr>
          <p:nvPr>
            <p:ph type="title"/>
          </p:nvPr>
        </p:nvSpPr>
        <p:spPr/>
        <p:txBody>
          <a:bodyPr/>
          <a:lstStyle/>
          <a:p>
            <a:r>
              <a:rPr lang="en-US" b="1" dirty="0">
                <a:latin typeface="Times New Roman" panose="02020603050405020304" pitchFamily="18" charset="0"/>
                <a:cs typeface="Times New Roman" panose="02020603050405020304" pitchFamily="18" charset="0"/>
              </a:rPr>
              <a:t>A Brief History of Acting Theory</a:t>
            </a:r>
          </a:p>
        </p:txBody>
      </p:sp>
      <p:sp>
        <p:nvSpPr>
          <p:cNvPr id="3" name="Content Placeholder 2">
            <a:extLst>
              <a:ext uri="{FF2B5EF4-FFF2-40B4-BE49-F238E27FC236}">
                <a16:creationId xmlns:a16="http://schemas.microsoft.com/office/drawing/2014/main" id="{D03FB926-9C1D-4505-9C3C-E01DC14D81C7}"/>
              </a:ext>
            </a:extLst>
          </p:cNvPr>
          <p:cNvSpPr>
            <a:spLocks noGrp="1"/>
          </p:cNvSpPr>
          <p:nvPr>
            <p:ph idx="1"/>
          </p:nvPr>
        </p:nvSpPr>
        <p:spPr>
          <a:xfrm>
            <a:off x="1124464" y="1589903"/>
            <a:ext cx="10293650" cy="4588476"/>
          </a:xfrm>
        </p:spPr>
        <p:txBody>
          <a:bodyPr>
            <a:noAutofit/>
          </a:bodyPr>
          <a:lstStyle/>
          <a:p>
            <a:r>
              <a:rPr lang="en-US" sz="2400" dirty="0">
                <a:latin typeface="Times New Roman" panose="02020603050405020304" pitchFamily="18" charset="0"/>
                <a:cs typeface="Times New Roman" panose="02020603050405020304" pitchFamily="18" charset="0"/>
              </a:rPr>
              <a:t>Acting can be a difficult struggle – especially live theatre actors. </a:t>
            </a:r>
          </a:p>
          <a:p>
            <a:r>
              <a:rPr lang="en-US" sz="2400" dirty="0">
                <a:latin typeface="Times New Roman" panose="02020603050405020304" pitchFamily="18" charset="0"/>
                <a:cs typeface="Times New Roman" panose="02020603050405020304" pitchFamily="18" charset="0"/>
              </a:rPr>
              <a:t>Why become an actor when most other occupations offer more stable living conditions?</a:t>
            </a:r>
          </a:p>
          <a:p>
            <a:r>
              <a:rPr lang="en-US" sz="2400" dirty="0">
                <a:latin typeface="Times New Roman" panose="02020603050405020304" pitchFamily="18" charset="0"/>
                <a:cs typeface="Times New Roman" panose="02020603050405020304" pitchFamily="18" charset="0"/>
              </a:rPr>
              <a:t>Is the actor a craftsman or an artist?</a:t>
            </a:r>
          </a:p>
          <a:p>
            <a:r>
              <a:rPr lang="en-US" sz="2400" dirty="0">
                <a:latin typeface="Times New Roman" panose="02020603050405020304" pitchFamily="18" charset="0"/>
                <a:cs typeface="Times New Roman" panose="02020603050405020304" pitchFamily="18" charset="0"/>
              </a:rPr>
              <a:t>The origins of Western Theatre are rooted in Ancient Greece and Rome. </a:t>
            </a:r>
          </a:p>
          <a:p>
            <a:r>
              <a:rPr lang="en-US" sz="2400" dirty="0">
                <a:latin typeface="Times New Roman" panose="02020603050405020304" pitchFamily="18" charset="0"/>
                <a:cs typeface="Times New Roman" panose="02020603050405020304" pitchFamily="18" charset="0"/>
              </a:rPr>
              <a:t>The notion that physical movements such as gestures can simulate true emotion was related to the four humors.</a:t>
            </a:r>
          </a:p>
          <a:p>
            <a:pPr lvl="1"/>
            <a:r>
              <a:rPr lang="en-US" sz="2000" dirty="0">
                <a:latin typeface="Times New Roman" panose="02020603050405020304" pitchFamily="18" charset="0"/>
                <a:cs typeface="Times New Roman" panose="02020603050405020304" pitchFamily="18" charset="0"/>
              </a:rPr>
              <a:t>Blood, Yellow Bile, Black Bile, &amp; Phlegm </a:t>
            </a:r>
          </a:p>
          <a:p>
            <a:r>
              <a:rPr lang="en-US" sz="2400" dirty="0">
                <a:latin typeface="Times New Roman" panose="02020603050405020304" pitchFamily="18" charset="0"/>
                <a:cs typeface="Times New Roman" panose="02020603050405020304" pitchFamily="18" charset="0"/>
              </a:rPr>
              <a:t>18</a:t>
            </a:r>
            <a:r>
              <a:rPr lang="en-US" sz="2400" baseline="30000" dirty="0">
                <a:latin typeface="Times New Roman" panose="02020603050405020304" pitchFamily="18" charset="0"/>
                <a:cs typeface="Times New Roman" panose="02020603050405020304" pitchFamily="18" charset="0"/>
              </a:rPr>
              <a:t>th</a:t>
            </a:r>
            <a:r>
              <a:rPr lang="en-US" sz="2400" dirty="0">
                <a:latin typeface="Times New Roman" panose="02020603050405020304" pitchFamily="18" charset="0"/>
                <a:cs typeface="Times New Roman" panose="02020603050405020304" pitchFamily="18" charset="0"/>
              </a:rPr>
              <a:t> Century psychology shifted to the notion that the body was a kind of natural machine. </a:t>
            </a:r>
          </a:p>
          <a:p>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364429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068205-82FE-42B9-8E41-A97E2A174C33}"/>
              </a:ext>
            </a:extLst>
          </p:cNvPr>
          <p:cNvSpPr>
            <a:spLocks noGrp="1"/>
          </p:cNvSpPr>
          <p:nvPr>
            <p:ph type="title"/>
          </p:nvPr>
        </p:nvSpPr>
        <p:spPr>
          <a:xfrm>
            <a:off x="2938914" y="525256"/>
            <a:ext cx="8911687" cy="1280890"/>
          </a:xfrm>
        </p:spPr>
        <p:txBody>
          <a:bodyPr/>
          <a:lstStyle/>
          <a:p>
            <a:r>
              <a:rPr lang="en-US" dirty="0">
                <a:latin typeface="Times New Roman" panose="02020603050405020304" pitchFamily="18" charset="0"/>
                <a:cs typeface="Times New Roman" panose="02020603050405020304" pitchFamily="18" charset="0"/>
              </a:rPr>
              <a:t>The Universal Qualities of Acting</a:t>
            </a:r>
          </a:p>
        </p:txBody>
      </p:sp>
      <p:sp>
        <p:nvSpPr>
          <p:cNvPr id="3" name="Content Placeholder 2">
            <a:extLst>
              <a:ext uri="{FF2B5EF4-FFF2-40B4-BE49-F238E27FC236}">
                <a16:creationId xmlns:a16="http://schemas.microsoft.com/office/drawing/2014/main" id="{9B4B0553-2C56-41E7-9DDE-1151072B6A60}"/>
              </a:ext>
            </a:extLst>
          </p:cNvPr>
          <p:cNvSpPr>
            <a:spLocks noGrp="1"/>
          </p:cNvSpPr>
          <p:nvPr>
            <p:ph idx="1"/>
          </p:nvPr>
        </p:nvSpPr>
        <p:spPr>
          <a:xfrm>
            <a:off x="926756" y="1651686"/>
            <a:ext cx="9898234" cy="4180703"/>
          </a:xfrm>
        </p:spPr>
        <p:txBody>
          <a:bodyPr>
            <a:normAutofit/>
          </a:bodyPr>
          <a:lstStyle/>
          <a:p>
            <a:pPr>
              <a:defRPr/>
            </a:pPr>
            <a:r>
              <a:rPr lang="en-US" sz="2400" b="1" dirty="0">
                <a:solidFill>
                  <a:schemeClr val="tx1"/>
                </a:solidFill>
                <a:latin typeface="Times New Roman" panose="02020603050405020304" pitchFamily="18" charset="0"/>
                <a:cs typeface="Times New Roman" panose="02020603050405020304" pitchFamily="18" charset="0"/>
              </a:rPr>
              <a:t>Energy and Control</a:t>
            </a:r>
            <a:r>
              <a:rPr lang="en-US" sz="2400" dirty="0">
                <a:solidFill>
                  <a:schemeClr val="tx1"/>
                </a:solidFill>
                <a:latin typeface="Times New Roman" panose="02020603050405020304" pitchFamily="18" charset="0"/>
                <a:cs typeface="Times New Roman" panose="02020603050405020304" pitchFamily="18" charset="0"/>
              </a:rPr>
              <a:t>:</a:t>
            </a:r>
          </a:p>
          <a:p>
            <a:pPr lvl="1">
              <a:defRPr/>
            </a:pPr>
            <a:r>
              <a:rPr lang="en-US" sz="2000" dirty="0">
                <a:solidFill>
                  <a:schemeClr val="tx1"/>
                </a:solidFill>
                <a:latin typeface="Times New Roman" panose="02020603050405020304" pitchFamily="18" charset="0"/>
                <a:cs typeface="Times New Roman" panose="02020603050405020304" pitchFamily="18" charset="0"/>
              </a:rPr>
              <a:t>A harnessed use of physical emotions and mental energy. Directed energy creates the quality we have come to call stage presence.</a:t>
            </a:r>
          </a:p>
          <a:p>
            <a:pPr lvl="1">
              <a:defRPr/>
            </a:pPr>
            <a:r>
              <a:rPr lang="en-US" sz="2000" dirty="0">
                <a:solidFill>
                  <a:schemeClr val="tx1"/>
                </a:solidFill>
                <a:latin typeface="Times New Roman" panose="02020603050405020304" pitchFamily="18" charset="0"/>
                <a:cs typeface="Times New Roman" panose="02020603050405020304" pitchFamily="18" charset="0"/>
              </a:rPr>
              <a:t>Control – The actor must feel in control of a performance. </a:t>
            </a:r>
          </a:p>
          <a:p>
            <a:pPr>
              <a:defRPr/>
            </a:pPr>
            <a:r>
              <a:rPr lang="en-US" sz="2400" b="1" dirty="0">
                <a:solidFill>
                  <a:schemeClr val="tx1"/>
                </a:solidFill>
                <a:latin typeface="Times New Roman" panose="02020603050405020304" pitchFamily="18" charset="0"/>
                <a:cs typeface="Times New Roman" panose="02020603050405020304" pitchFamily="18" charset="0"/>
              </a:rPr>
              <a:t>Focus:</a:t>
            </a:r>
          </a:p>
          <a:p>
            <a:pPr lvl="1">
              <a:defRPr/>
            </a:pPr>
            <a:r>
              <a:rPr lang="en-US" sz="2000" dirty="0">
                <a:solidFill>
                  <a:schemeClr val="tx1"/>
                </a:solidFill>
                <a:latin typeface="Times New Roman" panose="02020603050405020304" pitchFamily="18" charset="0"/>
                <a:cs typeface="Times New Roman" panose="02020603050405020304" pitchFamily="18" charset="0"/>
              </a:rPr>
              <a:t> Acting requires a heightened awareness and level of concentration. Actors are aware of the audience and adjust to the audience response, but must keep focus on the onstage action. </a:t>
            </a:r>
          </a:p>
          <a:p>
            <a:pPr>
              <a:defRPr/>
            </a:pPr>
            <a:r>
              <a:rPr lang="en-US" sz="2400" b="1" dirty="0">
                <a:solidFill>
                  <a:schemeClr val="tx1"/>
                </a:solidFill>
                <a:latin typeface="Times New Roman" panose="02020603050405020304" pitchFamily="18" charset="0"/>
                <a:cs typeface="Times New Roman" panose="02020603050405020304" pitchFamily="18" charset="0"/>
              </a:rPr>
              <a:t>Purpose</a:t>
            </a:r>
            <a:r>
              <a:rPr lang="en-US" sz="2400" dirty="0">
                <a:solidFill>
                  <a:schemeClr val="tx1"/>
                </a:solidFill>
                <a:latin typeface="Times New Roman" panose="02020603050405020304" pitchFamily="18" charset="0"/>
                <a:cs typeface="Times New Roman" panose="02020603050405020304" pitchFamily="18" charset="0"/>
              </a:rPr>
              <a:t>: </a:t>
            </a:r>
          </a:p>
          <a:p>
            <a:pPr lvl="1">
              <a:defRPr/>
            </a:pPr>
            <a:r>
              <a:rPr lang="en-US" sz="2000" dirty="0">
                <a:solidFill>
                  <a:schemeClr val="tx1"/>
                </a:solidFill>
                <a:latin typeface="Times New Roman" panose="02020603050405020304" pitchFamily="18" charset="0"/>
                <a:cs typeface="Times New Roman" panose="02020603050405020304" pitchFamily="18" charset="0"/>
              </a:rPr>
              <a:t>All action on stage is purposeful and meaningful. </a:t>
            </a:r>
          </a:p>
          <a:p>
            <a:pPr marL="457200" lvl="1" indent="0">
              <a:buNone/>
              <a:defRPr/>
            </a:pPr>
            <a:endParaRPr lang="en-US" sz="1800" b="1" dirty="0">
              <a:solidFill>
                <a:srgbClr val="FF0000"/>
              </a:solidFill>
              <a:latin typeface="Times New Roman" panose="02020603050405020304" pitchFamily="18" charset="0"/>
              <a:cs typeface="Times New Roman" panose="02020603050405020304" pitchFamily="18" charset="0"/>
            </a:endParaRPr>
          </a:p>
          <a:p>
            <a:pPr lvl="1">
              <a:defRPr/>
            </a:pPr>
            <a:endParaRPr lang="en-US" sz="1800" dirty="0">
              <a:solidFill>
                <a:srgbClr val="FF0000"/>
              </a:solidFill>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85649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0E2B1C-338F-4F09-AFE8-AF7D4F7B45C7}"/>
              </a:ext>
            </a:extLst>
          </p:cNvPr>
          <p:cNvSpPr>
            <a:spLocks noGrp="1"/>
          </p:cNvSpPr>
          <p:nvPr>
            <p:ph type="title"/>
          </p:nvPr>
        </p:nvSpPr>
        <p:spPr/>
        <p:txBody>
          <a:bodyPr/>
          <a:lstStyle/>
          <a:p>
            <a:r>
              <a:rPr lang="en-US" dirty="0"/>
              <a:t>The Universal Qualities of Acting</a:t>
            </a:r>
          </a:p>
        </p:txBody>
      </p:sp>
      <p:sp>
        <p:nvSpPr>
          <p:cNvPr id="3" name="Content Placeholder 2">
            <a:extLst>
              <a:ext uri="{FF2B5EF4-FFF2-40B4-BE49-F238E27FC236}">
                <a16:creationId xmlns:a16="http://schemas.microsoft.com/office/drawing/2014/main" id="{04400FF9-7827-4204-B4BB-CF35BC71E14B}"/>
              </a:ext>
            </a:extLst>
          </p:cNvPr>
          <p:cNvSpPr>
            <a:spLocks noGrp="1"/>
          </p:cNvSpPr>
          <p:nvPr>
            <p:ph idx="1"/>
          </p:nvPr>
        </p:nvSpPr>
        <p:spPr>
          <a:xfrm>
            <a:off x="951470" y="1655805"/>
            <a:ext cx="10553142" cy="4255417"/>
          </a:xfrm>
        </p:spPr>
        <p:txBody>
          <a:bodyPr>
            <a:noAutofit/>
          </a:bodyPr>
          <a:lstStyle/>
          <a:p>
            <a:pPr>
              <a:defRPr/>
            </a:pPr>
            <a:r>
              <a:rPr lang="en-US" sz="2400" b="1" dirty="0">
                <a:solidFill>
                  <a:schemeClr val="tx1"/>
                </a:solidFill>
              </a:rPr>
              <a:t>Dynamics:</a:t>
            </a:r>
          </a:p>
          <a:p>
            <a:pPr lvl="1">
              <a:defRPr/>
            </a:pPr>
            <a:r>
              <a:rPr lang="en-US" sz="2000" dirty="0">
                <a:solidFill>
                  <a:schemeClr val="tx1"/>
                </a:solidFill>
              </a:rPr>
              <a:t>Rhythm, tempo, etc. Actors shape a performance to have texture. </a:t>
            </a:r>
          </a:p>
          <a:p>
            <a:pPr>
              <a:defRPr/>
            </a:pPr>
            <a:r>
              <a:rPr lang="en-US" sz="2400" b="1" dirty="0">
                <a:solidFill>
                  <a:schemeClr val="tx1"/>
                </a:solidFill>
              </a:rPr>
              <a:t>Enlargement:</a:t>
            </a:r>
          </a:p>
          <a:p>
            <a:pPr lvl="1">
              <a:defRPr/>
            </a:pPr>
            <a:r>
              <a:rPr lang="en-US" sz="2000" dirty="0">
                <a:solidFill>
                  <a:schemeClr val="tx1"/>
                </a:solidFill>
              </a:rPr>
              <a:t>Expression of common emotions in an uncommon way. They must fill large theatres with feeling and project to be heard. Must not lose authenticity.</a:t>
            </a:r>
          </a:p>
          <a:p>
            <a:pPr>
              <a:defRPr/>
            </a:pPr>
            <a:r>
              <a:rPr lang="en-US" sz="2400" b="1" dirty="0">
                <a:solidFill>
                  <a:schemeClr val="tx1"/>
                </a:solidFill>
              </a:rPr>
              <a:t>Transformation:</a:t>
            </a:r>
          </a:p>
          <a:p>
            <a:pPr lvl="1">
              <a:defRPr/>
            </a:pPr>
            <a:r>
              <a:rPr lang="en-US" sz="2000" dirty="0">
                <a:solidFill>
                  <a:schemeClr val="tx1"/>
                </a:solidFill>
              </a:rPr>
              <a:t>The actor uses the self – the body, mind and feelings to transform the self. Technical manipulation of the body, voice mind and feelings creates another persona. </a:t>
            </a:r>
          </a:p>
          <a:p>
            <a:pPr lvl="1">
              <a:defRPr/>
            </a:pPr>
            <a:r>
              <a:rPr lang="en-US" sz="2000" dirty="0">
                <a:solidFill>
                  <a:schemeClr val="tx1"/>
                </a:solidFill>
              </a:rPr>
              <a:t>Meryl Streep, Daniel Day Lewis</a:t>
            </a:r>
          </a:p>
          <a:p>
            <a:endParaRPr lang="en-US" sz="2400" dirty="0">
              <a:solidFill>
                <a:schemeClr val="tx1"/>
              </a:solidFill>
            </a:endParaRPr>
          </a:p>
        </p:txBody>
      </p:sp>
    </p:spTree>
    <p:extLst>
      <p:ext uri="{BB962C8B-B14F-4D97-AF65-F5344CB8AC3E}">
        <p14:creationId xmlns:p14="http://schemas.microsoft.com/office/powerpoint/2010/main" val="28474453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D4ADC2-F968-4EC4-8E95-B878D25531F2}"/>
              </a:ext>
            </a:extLst>
          </p:cNvPr>
          <p:cNvSpPr>
            <a:spLocks noGrp="1"/>
          </p:cNvSpPr>
          <p:nvPr>
            <p:ph type="title"/>
          </p:nvPr>
        </p:nvSpPr>
        <p:spPr>
          <a:xfrm>
            <a:off x="2790633" y="142196"/>
            <a:ext cx="8911687" cy="1280890"/>
          </a:xfrm>
        </p:spPr>
        <p:txBody>
          <a:bodyPr/>
          <a:lstStyle/>
          <a:p>
            <a:r>
              <a:rPr lang="en-US" b="1" dirty="0">
                <a:solidFill>
                  <a:schemeClr val="accent2"/>
                </a:solidFill>
                <a:latin typeface="Times New Roman" panose="02020603050405020304" pitchFamily="18" charset="0"/>
                <a:cs typeface="Times New Roman" panose="02020603050405020304" pitchFamily="18" charset="0"/>
              </a:rPr>
              <a:t>Representational vs Presentational</a:t>
            </a:r>
          </a:p>
        </p:txBody>
      </p:sp>
      <p:sp>
        <p:nvSpPr>
          <p:cNvPr id="3" name="Content Placeholder 2">
            <a:extLst>
              <a:ext uri="{FF2B5EF4-FFF2-40B4-BE49-F238E27FC236}">
                <a16:creationId xmlns:a16="http://schemas.microsoft.com/office/drawing/2014/main" id="{E2792AA8-9AE4-4AEB-9C46-8456110FC461}"/>
              </a:ext>
            </a:extLst>
          </p:cNvPr>
          <p:cNvSpPr>
            <a:spLocks noGrp="1"/>
          </p:cNvSpPr>
          <p:nvPr>
            <p:ph idx="1"/>
          </p:nvPr>
        </p:nvSpPr>
        <p:spPr>
          <a:xfrm>
            <a:off x="432487" y="1423086"/>
            <a:ext cx="10009444" cy="4006222"/>
          </a:xfrm>
        </p:spPr>
        <p:txBody>
          <a:bodyPr>
            <a:normAutofit/>
          </a:bodyPr>
          <a:lstStyle/>
          <a:p>
            <a:pPr>
              <a:defRPr/>
            </a:pPr>
            <a:r>
              <a:rPr lang="en-US" sz="2400" dirty="0">
                <a:solidFill>
                  <a:schemeClr val="tx1"/>
                </a:solidFill>
                <a:latin typeface="Times New Roman" panose="02020603050405020304" pitchFamily="18" charset="0"/>
                <a:cs typeface="Times New Roman" panose="02020603050405020304" pitchFamily="18" charset="0"/>
              </a:rPr>
              <a:t>Representational acting versus Presentational Acting:</a:t>
            </a:r>
          </a:p>
          <a:p>
            <a:pPr lvl="1">
              <a:defRPr/>
            </a:pPr>
            <a:r>
              <a:rPr lang="en-US" sz="2200" dirty="0">
                <a:solidFill>
                  <a:schemeClr val="tx1"/>
                </a:solidFill>
                <a:latin typeface="Times New Roman" panose="02020603050405020304" pitchFamily="18" charset="0"/>
                <a:cs typeface="Times New Roman" panose="02020603050405020304" pitchFamily="18" charset="0"/>
              </a:rPr>
              <a:t>Representational acting is seen in realistic styles</a:t>
            </a:r>
          </a:p>
          <a:p>
            <a:pPr>
              <a:defRPr/>
            </a:pPr>
            <a:r>
              <a:rPr lang="en-US" sz="2400" dirty="0">
                <a:solidFill>
                  <a:schemeClr val="tx1"/>
                </a:solidFill>
                <a:latin typeface="Times New Roman" panose="02020603050405020304" pitchFamily="18" charset="0"/>
                <a:cs typeface="Times New Roman" panose="02020603050405020304" pitchFamily="18" charset="0"/>
              </a:rPr>
              <a:t>Presentational acting: seen in heightened theatrical styles</a:t>
            </a:r>
          </a:p>
          <a:p>
            <a:pPr>
              <a:defRPr/>
            </a:pPr>
            <a:r>
              <a:rPr lang="en-US" sz="2400" dirty="0">
                <a:solidFill>
                  <a:schemeClr val="tx1"/>
                </a:solidFill>
                <a:latin typeface="Times New Roman" panose="02020603050405020304" pitchFamily="18" charset="0"/>
                <a:cs typeface="Times New Roman" panose="02020603050405020304" pitchFamily="18" charset="0"/>
              </a:rPr>
              <a:t>Do actors feel characters’ emotions or present externals?</a:t>
            </a:r>
          </a:p>
          <a:p>
            <a:endParaRPr lang="en-US" sz="2400" dirty="0">
              <a:solidFill>
                <a:schemeClr val="tx1"/>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74941" y="3532773"/>
            <a:ext cx="5717059" cy="3325228"/>
          </a:xfrm>
          <a:prstGeom prst="rect">
            <a:avLst/>
          </a:prstGeom>
        </p:spPr>
      </p:pic>
    </p:spTree>
    <p:extLst>
      <p:ext uri="{BB962C8B-B14F-4D97-AF65-F5344CB8AC3E}">
        <p14:creationId xmlns:p14="http://schemas.microsoft.com/office/powerpoint/2010/main" val="13158414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5538A8-04CD-4745-A567-4CC02066CB22}"/>
              </a:ext>
            </a:extLst>
          </p:cNvPr>
          <p:cNvSpPr>
            <a:spLocks noGrp="1"/>
          </p:cNvSpPr>
          <p:nvPr>
            <p:ph type="title"/>
          </p:nvPr>
        </p:nvSpPr>
        <p:spPr>
          <a:xfrm>
            <a:off x="1888590" y="253407"/>
            <a:ext cx="8911687" cy="1280890"/>
          </a:xfrm>
        </p:spPr>
        <p:txBody>
          <a:bodyPr/>
          <a:lstStyle/>
          <a:p>
            <a:r>
              <a:rPr lang="en-US" b="1" dirty="0">
                <a:solidFill>
                  <a:schemeClr val="tx1"/>
                </a:solidFill>
                <a:latin typeface="Times New Roman" panose="02020603050405020304" pitchFamily="18" charset="0"/>
                <a:cs typeface="Times New Roman" panose="02020603050405020304" pitchFamily="18" charset="0"/>
              </a:rPr>
              <a:t>The Actor’s Dual Consciousness</a:t>
            </a:r>
          </a:p>
        </p:txBody>
      </p:sp>
      <p:sp>
        <p:nvSpPr>
          <p:cNvPr id="3" name="Content Placeholder 2">
            <a:extLst>
              <a:ext uri="{FF2B5EF4-FFF2-40B4-BE49-F238E27FC236}">
                <a16:creationId xmlns:a16="http://schemas.microsoft.com/office/drawing/2014/main" id="{A2EC3BDC-E6B4-4C72-8446-7C87A8DC4BDD}"/>
              </a:ext>
            </a:extLst>
          </p:cNvPr>
          <p:cNvSpPr>
            <a:spLocks noGrp="1"/>
          </p:cNvSpPr>
          <p:nvPr>
            <p:ph idx="1"/>
          </p:nvPr>
        </p:nvSpPr>
        <p:spPr>
          <a:xfrm>
            <a:off x="1606378" y="1680519"/>
            <a:ext cx="9898234" cy="4230703"/>
          </a:xfrm>
        </p:spPr>
        <p:txBody>
          <a:bodyPr/>
          <a:lstStyle/>
          <a:p>
            <a:pPr>
              <a:defRPr/>
            </a:pPr>
            <a:r>
              <a:rPr lang="en-US" sz="2400" dirty="0">
                <a:solidFill>
                  <a:schemeClr val="tx1"/>
                </a:solidFill>
                <a:latin typeface="Times New Roman" panose="02020603050405020304" pitchFamily="18" charset="0"/>
                <a:cs typeface="Times New Roman" panose="02020603050405020304" pitchFamily="18" charset="0"/>
              </a:rPr>
              <a:t>The ability to stand inside and outside oneself.</a:t>
            </a:r>
          </a:p>
          <a:p>
            <a:pPr>
              <a:defRPr/>
            </a:pPr>
            <a:r>
              <a:rPr lang="en-US" sz="2400" dirty="0">
                <a:solidFill>
                  <a:schemeClr val="tx1"/>
                </a:solidFill>
                <a:latin typeface="Times New Roman" panose="02020603050405020304" pitchFamily="18" charset="0"/>
                <a:cs typeface="Times New Roman" panose="02020603050405020304" pitchFamily="18" charset="0"/>
              </a:rPr>
              <a:t>Ancient Greece: </a:t>
            </a:r>
            <a:r>
              <a:rPr lang="en-US" sz="2400" i="1" dirty="0">
                <a:solidFill>
                  <a:schemeClr val="tx1"/>
                </a:solidFill>
                <a:latin typeface="Times New Roman" panose="02020603050405020304" pitchFamily="18" charset="0"/>
                <a:cs typeface="Times New Roman" panose="02020603050405020304" pitchFamily="18" charset="0"/>
              </a:rPr>
              <a:t>hypocrite</a:t>
            </a:r>
            <a:r>
              <a:rPr lang="en-US" sz="2400" dirty="0">
                <a:solidFill>
                  <a:schemeClr val="tx1"/>
                </a:solidFill>
                <a:latin typeface="Times New Roman" panose="02020603050405020304" pitchFamily="18" charset="0"/>
                <a:cs typeface="Times New Roman" panose="02020603050405020304" pitchFamily="18" charset="0"/>
              </a:rPr>
              <a:t> is the original word for “actor” which </a:t>
            </a:r>
            <a:r>
              <a:rPr lang="en-US" sz="2400">
                <a:solidFill>
                  <a:schemeClr val="tx1"/>
                </a:solidFill>
                <a:latin typeface="Times New Roman" panose="02020603050405020304" pitchFamily="18" charset="0"/>
                <a:cs typeface="Times New Roman" panose="02020603050405020304" pitchFamily="18" charset="0"/>
              </a:rPr>
              <a:t>literally means, </a:t>
            </a:r>
            <a:r>
              <a:rPr lang="en-US" sz="2400" i="1" dirty="0">
                <a:solidFill>
                  <a:schemeClr val="tx1"/>
                </a:solidFill>
                <a:latin typeface="Times New Roman" panose="02020603050405020304" pitchFamily="18" charset="0"/>
                <a:cs typeface="Times New Roman" panose="02020603050405020304" pitchFamily="18" charset="0"/>
              </a:rPr>
              <a:t>to judge from underneath</a:t>
            </a:r>
            <a:r>
              <a:rPr lang="en-US" sz="2400" dirty="0">
                <a:solidFill>
                  <a:schemeClr val="tx1"/>
                </a:solidFill>
                <a:latin typeface="Times New Roman" panose="02020603050405020304" pitchFamily="18" charset="0"/>
                <a:cs typeface="Times New Roman" panose="02020603050405020304" pitchFamily="18" charset="0"/>
              </a:rPr>
              <a:t>. </a:t>
            </a:r>
          </a:p>
          <a:p>
            <a:pPr>
              <a:defRPr/>
            </a:pPr>
            <a:r>
              <a:rPr lang="en-US" sz="2400" i="1" dirty="0">
                <a:solidFill>
                  <a:schemeClr val="tx1"/>
                </a:solidFill>
                <a:latin typeface="Times New Roman" panose="02020603050405020304" pitchFamily="18" charset="0"/>
                <a:cs typeface="Times New Roman" panose="02020603050405020304" pitchFamily="18" charset="0"/>
              </a:rPr>
              <a:t>The Paradox of the Actor</a:t>
            </a:r>
            <a:r>
              <a:rPr lang="en-US" sz="2400" dirty="0">
                <a:solidFill>
                  <a:schemeClr val="tx1"/>
                </a:solidFill>
                <a:latin typeface="Times New Roman" panose="02020603050405020304" pitchFamily="18" charset="0"/>
                <a:cs typeface="Times New Roman" panose="02020603050405020304" pitchFamily="18" charset="0"/>
              </a:rPr>
              <a:t>; Denis Diderot (1713-1784). He framed the discussion of dual consciousness for future generations. There’s always a part of you in the character. </a:t>
            </a:r>
          </a:p>
          <a:p>
            <a:pPr>
              <a:defRPr/>
            </a:pPr>
            <a:r>
              <a:rPr lang="en-US" sz="2400" i="1" dirty="0">
                <a:solidFill>
                  <a:schemeClr val="tx1"/>
                </a:solidFill>
                <a:latin typeface="Times New Roman" panose="02020603050405020304" pitchFamily="18" charset="0"/>
                <a:cs typeface="Times New Roman" panose="02020603050405020304" pitchFamily="18" charset="0"/>
              </a:rPr>
              <a:t>Thespis/Thespian </a:t>
            </a:r>
            <a:r>
              <a:rPr lang="en-US" sz="2400" dirty="0">
                <a:solidFill>
                  <a:schemeClr val="tx1"/>
                </a:solidFill>
                <a:latin typeface="Times New Roman" panose="02020603050405020304" pitchFamily="18" charset="0"/>
                <a:cs typeface="Times New Roman" panose="02020603050405020304" pitchFamily="18" charset="0"/>
              </a:rPr>
              <a:t>– named after the first known actor.</a:t>
            </a:r>
          </a:p>
          <a:p>
            <a:endParaRPr 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54859865"/>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emplate>Wisp</Template>
  <TotalTime>2365</TotalTime>
  <Words>1393</Words>
  <Application>Microsoft Office PowerPoint</Application>
  <PresentationFormat>Widescreen</PresentationFormat>
  <Paragraphs>119</Paragraphs>
  <Slides>24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Arial</vt:lpstr>
      <vt:lpstr>Calibri</vt:lpstr>
      <vt:lpstr>Century Gothic</vt:lpstr>
      <vt:lpstr>Times New Roman</vt:lpstr>
      <vt:lpstr>Wingdings 3</vt:lpstr>
      <vt:lpstr>Wisp</vt:lpstr>
      <vt:lpstr>THEATRICAL WORLDS</vt:lpstr>
      <vt:lpstr>Chapter Two – “Acting”</vt:lpstr>
      <vt:lpstr>PowerPoint Presentation</vt:lpstr>
      <vt:lpstr>PowerPoint Presentation</vt:lpstr>
      <vt:lpstr>A Brief History of Acting Theory</vt:lpstr>
      <vt:lpstr>The Universal Qualities of Acting</vt:lpstr>
      <vt:lpstr>The Universal Qualities of Acting</vt:lpstr>
      <vt:lpstr>Representational vs Presentational</vt:lpstr>
      <vt:lpstr>The Actor’s Dual Consciousness</vt:lpstr>
      <vt:lpstr>The Holy or Profane Actor</vt:lpstr>
      <vt:lpstr>Acting Conventions </vt:lpstr>
      <vt:lpstr>A Brief History of Acting Theory</vt:lpstr>
      <vt:lpstr>Acting Conventions</vt:lpstr>
      <vt:lpstr>A Brief History of Acting Theory</vt:lpstr>
      <vt:lpstr>The Stanislavski Revolution</vt:lpstr>
      <vt:lpstr>The Stanislavski Revolution</vt:lpstr>
      <vt:lpstr>The Stanislavski Revolution</vt:lpstr>
      <vt:lpstr>The Stanislavski Revolution</vt:lpstr>
      <vt:lpstr>The Stanislavski Revolution</vt:lpstr>
      <vt:lpstr>The Stanislavski Revolution</vt:lpstr>
      <vt:lpstr>The Stanislavski Revolution</vt:lpstr>
      <vt:lpstr>The Stanislavski Revolution</vt:lpstr>
      <vt:lpstr>The Stanislavski Revolution</vt:lpstr>
      <vt:lpstr>The Stanislavski Revolution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THEATRICAL WORLDS</dc:title>
  <dc:creator>Kim</dc:creator>
  <cp:lastModifiedBy>Chad Daniel</cp:lastModifiedBy>
  <cp:revision>33</cp:revision>
  <dcterms:created xsi:type="dcterms:W3CDTF">2019-07-21T20:10:22Z</dcterms:created>
  <dcterms:modified xsi:type="dcterms:W3CDTF">2020-03-03T03:57:36Z</dcterms:modified>
</cp:coreProperties>
</file>